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28"/>
  </p:notesMasterIdLst>
  <p:sldIdLst>
    <p:sldId id="256" r:id="rId2"/>
    <p:sldId id="257" r:id="rId3"/>
    <p:sldId id="475" r:id="rId4"/>
    <p:sldId id="258" r:id="rId5"/>
    <p:sldId id="392" r:id="rId6"/>
    <p:sldId id="393" r:id="rId7"/>
    <p:sldId id="394" r:id="rId8"/>
    <p:sldId id="395" r:id="rId9"/>
    <p:sldId id="396" r:id="rId10"/>
    <p:sldId id="259" r:id="rId11"/>
    <p:sldId id="462" r:id="rId12"/>
    <p:sldId id="477" r:id="rId13"/>
    <p:sldId id="315" r:id="rId14"/>
    <p:sldId id="316" r:id="rId15"/>
    <p:sldId id="265" r:id="rId16"/>
    <p:sldId id="397" r:id="rId17"/>
    <p:sldId id="318" r:id="rId18"/>
    <p:sldId id="319" r:id="rId19"/>
    <p:sldId id="266" r:id="rId20"/>
    <p:sldId id="398" r:id="rId21"/>
    <p:sldId id="399" r:id="rId22"/>
    <p:sldId id="400" r:id="rId23"/>
    <p:sldId id="268" r:id="rId24"/>
    <p:sldId id="323" r:id="rId25"/>
    <p:sldId id="324" r:id="rId26"/>
    <p:sldId id="325" r:id="rId27"/>
    <p:sldId id="269" r:id="rId28"/>
    <p:sldId id="401" r:id="rId29"/>
    <p:sldId id="402" r:id="rId30"/>
    <p:sldId id="403" r:id="rId31"/>
    <p:sldId id="404" r:id="rId32"/>
    <p:sldId id="405" r:id="rId33"/>
    <p:sldId id="406" r:id="rId34"/>
    <p:sldId id="411" r:id="rId35"/>
    <p:sldId id="412" r:id="rId36"/>
    <p:sldId id="413" r:id="rId37"/>
    <p:sldId id="414" r:id="rId38"/>
    <p:sldId id="407" r:id="rId39"/>
    <p:sldId id="408" r:id="rId40"/>
    <p:sldId id="409" r:id="rId41"/>
    <p:sldId id="410" r:id="rId42"/>
    <p:sldId id="274" r:id="rId43"/>
    <p:sldId id="338" r:id="rId44"/>
    <p:sldId id="415" r:id="rId45"/>
    <p:sldId id="275" r:id="rId46"/>
    <p:sldId id="276" r:id="rId47"/>
    <p:sldId id="277" r:id="rId48"/>
    <p:sldId id="416" r:id="rId49"/>
    <p:sldId id="417" r:id="rId50"/>
    <p:sldId id="278" r:id="rId51"/>
    <p:sldId id="418" r:id="rId52"/>
    <p:sldId id="419" r:id="rId53"/>
    <p:sldId id="420" r:id="rId54"/>
    <p:sldId id="421" r:id="rId55"/>
    <p:sldId id="422" r:id="rId56"/>
    <p:sldId id="423" r:id="rId57"/>
    <p:sldId id="279" r:id="rId58"/>
    <p:sldId id="280" r:id="rId59"/>
    <p:sldId id="463" r:id="rId60"/>
    <p:sldId id="424" r:id="rId61"/>
    <p:sldId id="425" r:id="rId62"/>
    <p:sldId id="426" r:id="rId63"/>
    <p:sldId id="427" r:id="rId64"/>
    <p:sldId id="281" r:id="rId65"/>
    <p:sldId id="352" r:id="rId66"/>
    <p:sldId id="282" r:id="rId67"/>
    <p:sldId id="464" r:id="rId68"/>
    <p:sldId id="284" r:id="rId69"/>
    <p:sldId id="428" r:id="rId70"/>
    <p:sldId id="285" r:id="rId71"/>
    <p:sldId id="286" r:id="rId72"/>
    <p:sldId id="465" r:id="rId73"/>
    <p:sldId id="287" r:id="rId74"/>
    <p:sldId id="431" r:id="rId75"/>
    <p:sldId id="432" r:id="rId76"/>
    <p:sldId id="433" r:id="rId77"/>
    <p:sldId id="434" r:id="rId78"/>
    <p:sldId id="360" r:id="rId79"/>
    <p:sldId id="288" r:id="rId80"/>
    <p:sldId id="435" r:id="rId81"/>
    <p:sldId id="436" r:id="rId82"/>
    <p:sldId id="437" r:id="rId83"/>
    <p:sldId id="289" r:id="rId84"/>
    <p:sldId id="290" r:id="rId85"/>
    <p:sldId id="291" r:id="rId86"/>
    <p:sldId id="438" r:id="rId87"/>
    <p:sldId id="439" r:id="rId88"/>
    <p:sldId id="292" r:id="rId89"/>
    <p:sldId id="293" r:id="rId90"/>
    <p:sldId id="440" r:id="rId91"/>
    <p:sldId id="441" r:id="rId92"/>
    <p:sldId id="442" r:id="rId93"/>
    <p:sldId id="443" r:id="rId94"/>
    <p:sldId id="295" r:id="rId95"/>
    <p:sldId id="296" r:id="rId96"/>
    <p:sldId id="297" r:id="rId97"/>
    <p:sldId id="444" r:id="rId98"/>
    <p:sldId id="445" r:id="rId99"/>
    <p:sldId id="298" r:id="rId100"/>
    <p:sldId id="299" r:id="rId101"/>
    <p:sldId id="300" r:id="rId102"/>
    <p:sldId id="301" r:id="rId103"/>
    <p:sldId id="302" r:id="rId104"/>
    <p:sldId id="446" r:id="rId105"/>
    <p:sldId id="447" r:id="rId106"/>
    <p:sldId id="448" r:id="rId107"/>
    <p:sldId id="449" r:id="rId108"/>
    <p:sldId id="303" r:id="rId109"/>
    <p:sldId id="304" r:id="rId110"/>
    <p:sldId id="305" r:id="rId111"/>
    <p:sldId id="307" r:id="rId112"/>
    <p:sldId id="453" r:id="rId113"/>
    <p:sldId id="454" r:id="rId114"/>
    <p:sldId id="455" r:id="rId115"/>
    <p:sldId id="466" r:id="rId116"/>
    <p:sldId id="467" r:id="rId117"/>
    <p:sldId id="468" r:id="rId118"/>
    <p:sldId id="469" r:id="rId119"/>
    <p:sldId id="470" r:id="rId120"/>
    <p:sldId id="471" r:id="rId121"/>
    <p:sldId id="472" r:id="rId122"/>
    <p:sldId id="473" r:id="rId123"/>
    <p:sldId id="474" r:id="rId124"/>
    <p:sldId id="308" r:id="rId125"/>
    <p:sldId id="479" r:id="rId126"/>
    <p:sldId id="480" r:id="rId12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3009"/>
  </p:normalViewPr>
  <p:slideViewPr>
    <p:cSldViewPr>
      <p:cViewPr varScale="1">
        <p:scale>
          <a:sx n="115" d="100"/>
          <a:sy n="115" d="100"/>
        </p:scale>
        <p:origin x="2024"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1F69D0B0-D1F5-4806-95C3-58D6C5921A9F}" type="datetimeFigureOut">
              <a:rPr lang="en-US" altLang="zh-CN"/>
              <a:pPr/>
              <a:t>3/2/20</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26423DFF-B31D-4EFF-918F-8DBA4534E9AC}" type="slidenum">
              <a:rPr lang="en-US" altLang="zh-CN"/>
              <a:pPr/>
              <a:t>‹#›</a:t>
            </a:fld>
            <a:endParaRPr lang="en-US" altLang="zh-CN"/>
          </a:p>
        </p:txBody>
      </p:sp>
    </p:spTree>
    <p:extLst>
      <p:ext uri="{BB962C8B-B14F-4D97-AF65-F5344CB8AC3E}">
        <p14:creationId xmlns:p14="http://schemas.microsoft.com/office/powerpoint/2010/main" val="33474261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50532" name="Slide Number Placeholder 3"/>
          <p:cNvSpPr>
            <a:spLocks noGrp="1"/>
          </p:cNvSpPr>
          <p:nvPr>
            <p:ph type="sldNum" sz="quarter" idx="5"/>
          </p:nvPr>
        </p:nvSpPr>
        <p:spPr bwMode="auto">
          <a:ln>
            <a:miter lim="800000"/>
            <a:headEnd/>
            <a:tailEnd/>
          </a:ln>
        </p:spPr>
        <p:txBody>
          <a:bodyPr/>
          <a:lstStyle/>
          <a:p>
            <a:fld id="{EB2852D5-B64F-4E4E-9F37-2DF2EAAA3459}" type="slidenum">
              <a:rPr lang="en-US" altLang="zh-CN"/>
              <a:pPr/>
              <a:t>1</a:t>
            </a:fld>
            <a:endParaRPr lang="en-US" altLang="zh-CN"/>
          </a:p>
        </p:txBody>
      </p:sp>
    </p:spTree>
    <p:extLst>
      <p:ext uri="{BB962C8B-B14F-4D97-AF65-F5344CB8AC3E}">
        <p14:creationId xmlns:p14="http://schemas.microsoft.com/office/powerpoint/2010/main" val="3187657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p:spPr>
      </p:sp>
      <p:sp>
        <p:nvSpPr>
          <p:cNvPr id="157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67940" name="Slide Number Placeholder 3"/>
          <p:cNvSpPr>
            <a:spLocks noGrp="1"/>
          </p:cNvSpPr>
          <p:nvPr>
            <p:ph type="sldNum" sz="quarter" idx="5"/>
          </p:nvPr>
        </p:nvSpPr>
        <p:spPr bwMode="auto">
          <a:ln>
            <a:miter lim="800000"/>
            <a:headEnd/>
            <a:tailEnd/>
          </a:ln>
        </p:spPr>
        <p:txBody>
          <a:bodyPr/>
          <a:lstStyle/>
          <a:p>
            <a:fld id="{F27BDFBF-AC78-4651-B6A0-55AB80FE289C}" type="slidenum">
              <a:rPr lang="en-US" altLang="zh-CN"/>
              <a:pPr/>
              <a:t>15</a:t>
            </a:fld>
            <a:endParaRPr lang="en-US" altLang="zh-CN"/>
          </a:p>
        </p:txBody>
      </p:sp>
    </p:spTree>
    <p:extLst>
      <p:ext uri="{BB962C8B-B14F-4D97-AF65-F5344CB8AC3E}">
        <p14:creationId xmlns:p14="http://schemas.microsoft.com/office/powerpoint/2010/main" val="3327198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p:spPr>
      </p:sp>
      <p:sp>
        <p:nvSpPr>
          <p:cNvPr id="158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69988" name="Slide Number Placeholder 3"/>
          <p:cNvSpPr>
            <a:spLocks noGrp="1"/>
          </p:cNvSpPr>
          <p:nvPr>
            <p:ph type="sldNum" sz="quarter" idx="5"/>
          </p:nvPr>
        </p:nvSpPr>
        <p:spPr bwMode="auto">
          <a:ln>
            <a:miter lim="800000"/>
            <a:headEnd/>
            <a:tailEnd/>
          </a:ln>
        </p:spPr>
        <p:txBody>
          <a:bodyPr/>
          <a:lstStyle/>
          <a:p>
            <a:fld id="{1229973A-D35F-4EEB-BEF9-6BA0A68C3480}" type="slidenum">
              <a:rPr lang="en-US" altLang="zh-CN"/>
              <a:pPr/>
              <a:t>17</a:t>
            </a:fld>
            <a:endParaRPr lang="en-US" altLang="zh-CN"/>
          </a:p>
        </p:txBody>
      </p:sp>
    </p:spTree>
    <p:extLst>
      <p:ext uri="{BB962C8B-B14F-4D97-AF65-F5344CB8AC3E}">
        <p14:creationId xmlns:p14="http://schemas.microsoft.com/office/powerpoint/2010/main" val="2987683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p:spPr>
      </p:sp>
      <p:sp>
        <p:nvSpPr>
          <p:cNvPr id="1597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71012" name="Slide Number Placeholder 3"/>
          <p:cNvSpPr>
            <a:spLocks noGrp="1"/>
          </p:cNvSpPr>
          <p:nvPr>
            <p:ph type="sldNum" sz="quarter" idx="5"/>
          </p:nvPr>
        </p:nvSpPr>
        <p:spPr bwMode="auto">
          <a:ln>
            <a:miter lim="800000"/>
            <a:headEnd/>
            <a:tailEnd/>
          </a:ln>
        </p:spPr>
        <p:txBody>
          <a:bodyPr/>
          <a:lstStyle/>
          <a:p>
            <a:fld id="{C4C9F1CC-8B23-41A9-B1BF-FFC13FBBED77}" type="slidenum">
              <a:rPr lang="en-US" altLang="zh-CN"/>
              <a:pPr/>
              <a:t>18</a:t>
            </a:fld>
            <a:endParaRPr lang="en-US" altLang="zh-CN"/>
          </a:p>
        </p:txBody>
      </p:sp>
    </p:spTree>
    <p:extLst>
      <p:ext uri="{BB962C8B-B14F-4D97-AF65-F5344CB8AC3E}">
        <p14:creationId xmlns:p14="http://schemas.microsoft.com/office/powerpoint/2010/main" val="440682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p:spPr>
      </p:sp>
      <p:sp>
        <p:nvSpPr>
          <p:cNvPr id="160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dirty="0"/>
          </a:p>
        </p:txBody>
      </p:sp>
      <p:sp>
        <p:nvSpPr>
          <p:cNvPr id="172036" name="Slide Number Placeholder 3"/>
          <p:cNvSpPr>
            <a:spLocks noGrp="1"/>
          </p:cNvSpPr>
          <p:nvPr>
            <p:ph type="sldNum" sz="quarter" idx="5"/>
          </p:nvPr>
        </p:nvSpPr>
        <p:spPr bwMode="auto">
          <a:ln>
            <a:miter lim="800000"/>
            <a:headEnd/>
            <a:tailEnd/>
          </a:ln>
        </p:spPr>
        <p:txBody>
          <a:bodyPr/>
          <a:lstStyle/>
          <a:p>
            <a:fld id="{6F22D1D4-0223-449A-9C2E-E9DDB7C5C47F}" type="slidenum">
              <a:rPr lang="en-US" altLang="zh-CN"/>
              <a:pPr/>
              <a:t>19</a:t>
            </a:fld>
            <a:endParaRPr lang="en-US" altLang="zh-CN"/>
          </a:p>
        </p:txBody>
      </p:sp>
    </p:spTree>
    <p:extLst>
      <p:ext uri="{BB962C8B-B14F-4D97-AF65-F5344CB8AC3E}">
        <p14:creationId xmlns:p14="http://schemas.microsoft.com/office/powerpoint/2010/main" val="3051467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p:spPr>
      </p:sp>
      <p:sp>
        <p:nvSpPr>
          <p:cNvPr id="1628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77156" name="Slide Number Placeholder 3"/>
          <p:cNvSpPr>
            <a:spLocks noGrp="1"/>
          </p:cNvSpPr>
          <p:nvPr>
            <p:ph type="sldNum" sz="quarter" idx="5"/>
          </p:nvPr>
        </p:nvSpPr>
        <p:spPr bwMode="auto">
          <a:ln>
            <a:miter lim="800000"/>
            <a:headEnd/>
            <a:tailEnd/>
          </a:ln>
        </p:spPr>
        <p:txBody>
          <a:bodyPr/>
          <a:lstStyle/>
          <a:p>
            <a:fld id="{7D1C7E80-EE4D-421D-BF0C-F43FE92DABD7}" type="slidenum">
              <a:rPr lang="en-US" altLang="zh-CN"/>
              <a:pPr/>
              <a:t>23</a:t>
            </a:fld>
            <a:endParaRPr lang="en-US" altLang="zh-CN"/>
          </a:p>
        </p:txBody>
      </p:sp>
    </p:spTree>
    <p:extLst>
      <p:ext uri="{BB962C8B-B14F-4D97-AF65-F5344CB8AC3E}">
        <p14:creationId xmlns:p14="http://schemas.microsoft.com/office/powerpoint/2010/main" val="535649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p:spPr>
      </p:sp>
      <p:sp>
        <p:nvSpPr>
          <p:cNvPr id="163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78180" name="Slide Number Placeholder 3"/>
          <p:cNvSpPr>
            <a:spLocks noGrp="1"/>
          </p:cNvSpPr>
          <p:nvPr>
            <p:ph type="sldNum" sz="quarter" idx="5"/>
          </p:nvPr>
        </p:nvSpPr>
        <p:spPr bwMode="auto">
          <a:ln>
            <a:miter lim="800000"/>
            <a:headEnd/>
            <a:tailEnd/>
          </a:ln>
        </p:spPr>
        <p:txBody>
          <a:bodyPr/>
          <a:lstStyle/>
          <a:p>
            <a:fld id="{395F514E-35B5-4281-BE4B-1732333D3182}" type="slidenum">
              <a:rPr lang="en-US" altLang="zh-CN"/>
              <a:pPr/>
              <a:t>24</a:t>
            </a:fld>
            <a:endParaRPr lang="en-US" altLang="zh-CN"/>
          </a:p>
        </p:txBody>
      </p:sp>
    </p:spTree>
    <p:extLst>
      <p:ext uri="{BB962C8B-B14F-4D97-AF65-F5344CB8AC3E}">
        <p14:creationId xmlns:p14="http://schemas.microsoft.com/office/powerpoint/2010/main" val="47530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p:spPr>
      </p:sp>
      <p:sp>
        <p:nvSpPr>
          <p:cNvPr id="164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79204" name="Slide Number Placeholder 3"/>
          <p:cNvSpPr>
            <a:spLocks noGrp="1"/>
          </p:cNvSpPr>
          <p:nvPr>
            <p:ph type="sldNum" sz="quarter" idx="5"/>
          </p:nvPr>
        </p:nvSpPr>
        <p:spPr bwMode="auto">
          <a:ln>
            <a:miter lim="800000"/>
            <a:headEnd/>
            <a:tailEnd/>
          </a:ln>
        </p:spPr>
        <p:txBody>
          <a:bodyPr/>
          <a:lstStyle/>
          <a:p>
            <a:fld id="{7CCFC901-4B0A-4A69-A184-EF96C4BB48A2}" type="slidenum">
              <a:rPr lang="en-US" altLang="zh-CN"/>
              <a:pPr/>
              <a:t>25</a:t>
            </a:fld>
            <a:endParaRPr lang="en-US" altLang="zh-CN"/>
          </a:p>
        </p:txBody>
      </p:sp>
    </p:spTree>
    <p:extLst>
      <p:ext uri="{BB962C8B-B14F-4D97-AF65-F5344CB8AC3E}">
        <p14:creationId xmlns:p14="http://schemas.microsoft.com/office/powerpoint/2010/main" val="3575545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p:spPr>
      </p:sp>
      <p:sp>
        <p:nvSpPr>
          <p:cNvPr id="165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80228" name="Slide Number Placeholder 3"/>
          <p:cNvSpPr>
            <a:spLocks noGrp="1"/>
          </p:cNvSpPr>
          <p:nvPr>
            <p:ph type="sldNum" sz="quarter" idx="5"/>
          </p:nvPr>
        </p:nvSpPr>
        <p:spPr bwMode="auto">
          <a:ln>
            <a:miter lim="800000"/>
            <a:headEnd/>
            <a:tailEnd/>
          </a:ln>
        </p:spPr>
        <p:txBody>
          <a:bodyPr/>
          <a:lstStyle/>
          <a:p>
            <a:fld id="{522FD38F-0352-4885-821C-C7EE2C5B5BC0}" type="slidenum">
              <a:rPr lang="en-US" altLang="zh-CN"/>
              <a:pPr/>
              <a:t>26</a:t>
            </a:fld>
            <a:endParaRPr lang="en-US" altLang="zh-CN"/>
          </a:p>
        </p:txBody>
      </p:sp>
    </p:spTree>
    <p:extLst>
      <p:ext uri="{BB962C8B-B14F-4D97-AF65-F5344CB8AC3E}">
        <p14:creationId xmlns:p14="http://schemas.microsoft.com/office/powerpoint/2010/main" val="1338220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p:spPr>
      </p:sp>
      <p:sp>
        <p:nvSpPr>
          <p:cNvPr id="1669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81252" name="Slide Number Placeholder 3"/>
          <p:cNvSpPr>
            <a:spLocks noGrp="1"/>
          </p:cNvSpPr>
          <p:nvPr>
            <p:ph type="sldNum" sz="quarter" idx="5"/>
          </p:nvPr>
        </p:nvSpPr>
        <p:spPr bwMode="auto">
          <a:ln>
            <a:miter lim="800000"/>
            <a:headEnd/>
            <a:tailEnd/>
          </a:ln>
        </p:spPr>
        <p:txBody>
          <a:bodyPr/>
          <a:lstStyle/>
          <a:p>
            <a:fld id="{D98D8060-20FF-4FEC-A586-70400C63E26C}" type="slidenum">
              <a:rPr lang="en-US" altLang="zh-CN"/>
              <a:pPr/>
              <a:t>27</a:t>
            </a:fld>
            <a:endParaRPr lang="en-US" altLang="zh-CN"/>
          </a:p>
        </p:txBody>
      </p:sp>
    </p:spTree>
    <p:extLst>
      <p:ext uri="{BB962C8B-B14F-4D97-AF65-F5344CB8AC3E}">
        <p14:creationId xmlns:p14="http://schemas.microsoft.com/office/powerpoint/2010/main" val="3616129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p:spPr>
      </p:sp>
      <p:sp>
        <p:nvSpPr>
          <p:cNvPr id="172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98660" name="Slide Number Placeholder 3"/>
          <p:cNvSpPr>
            <a:spLocks noGrp="1"/>
          </p:cNvSpPr>
          <p:nvPr>
            <p:ph type="sldNum" sz="quarter" idx="5"/>
          </p:nvPr>
        </p:nvSpPr>
        <p:spPr bwMode="auto">
          <a:ln>
            <a:miter lim="800000"/>
            <a:headEnd/>
            <a:tailEnd/>
          </a:ln>
        </p:spPr>
        <p:txBody>
          <a:bodyPr/>
          <a:lstStyle/>
          <a:p>
            <a:fld id="{B81D114B-CFDD-490A-9EAD-54808E5736F9}" type="slidenum">
              <a:rPr lang="en-US" altLang="zh-CN"/>
              <a:pPr/>
              <a:t>42</a:t>
            </a:fld>
            <a:endParaRPr lang="en-US" altLang="zh-CN"/>
          </a:p>
        </p:txBody>
      </p:sp>
    </p:spTree>
    <p:extLst>
      <p:ext uri="{BB962C8B-B14F-4D97-AF65-F5344CB8AC3E}">
        <p14:creationId xmlns:p14="http://schemas.microsoft.com/office/powerpoint/2010/main" val="2351302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p:spPr>
      </p:sp>
      <p:sp>
        <p:nvSpPr>
          <p:cNvPr id="149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53604" name="Slide Number Placeholder 3"/>
          <p:cNvSpPr>
            <a:spLocks noGrp="1"/>
          </p:cNvSpPr>
          <p:nvPr>
            <p:ph type="sldNum" sz="quarter" idx="5"/>
          </p:nvPr>
        </p:nvSpPr>
        <p:spPr bwMode="auto">
          <a:ln>
            <a:miter lim="800000"/>
            <a:headEnd/>
            <a:tailEnd/>
          </a:ln>
        </p:spPr>
        <p:txBody>
          <a:bodyPr/>
          <a:lstStyle/>
          <a:p>
            <a:fld id="{55260EB8-1A51-4987-BABF-D6C974379D1A}" type="slidenum">
              <a:rPr lang="en-US" altLang="zh-CN"/>
              <a:pPr/>
              <a:t>2</a:t>
            </a:fld>
            <a:endParaRPr lang="en-US" altLang="zh-CN"/>
          </a:p>
        </p:txBody>
      </p:sp>
    </p:spTree>
    <p:extLst>
      <p:ext uri="{BB962C8B-B14F-4D97-AF65-F5344CB8AC3E}">
        <p14:creationId xmlns:p14="http://schemas.microsoft.com/office/powerpoint/2010/main" val="170221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p:spPr>
      </p:sp>
      <p:sp>
        <p:nvSpPr>
          <p:cNvPr id="1730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99684" name="Slide Number Placeholder 3"/>
          <p:cNvSpPr>
            <a:spLocks noGrp="1"/>
          </p:cNvSpPr>
          <p:nvPr>
            <p:ph type="sldNum" sz="quarter" idx="5"/>
          </p:nvPr>
        </p:nvSpPr>
        <p:spPr bwMode="auto">
          <a:ln>
            <a:miter lim="800000"/>
            <a:headEnd/>
            <a:tailEnd/>
          </a:ln>
        </p:spPr>
        <p:txBody>
          <a:bodyPr/>
          <a:lstStyle/>
          <a:p>
            <a:fld id="{3D5656C3-144B-4499-8451-F58532EB9C5A}" type="slidenum">
              <a:rPr lang="en-US" altLang="zh-CN"/>
              <a:pPr/>
              <a:t>43</a:t>
            </a:fld>
            <a:endParaRPr lang="en-US" altLang="zh-CN"/>
          </a:p>
        </p:txBody>
      </p:sp>
    </p:spTree>
    <p:extLst>
      <p:ext uri="{BB962C8B-B14F-4D97-AF65-F5344CB8AC3E}">
        <p14:creationId xmlns:p14="http://schemas.microsoft.com/office/powerpoint/2010/main" val="1656774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p:spPr>
      </p:sp>
      <p:sp>
        <p:nvSpPr>
          <p:cNvPr id="174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01732" name="Slide Number Placeholder 3"/>
          <p:cNvSpPr>
            <a:spLocks noGrp="1"/>
          </p:cNvSpPr>
          <p:nvPr>
            <p:ph type="sldNum" sz="quarter" idx="5"/>
          </p:nvPr>
        </p:nvSpPr>
        <p:spPr bwMode="auto">
          <a:ln>
            <a:miter lim="800000"/>
            <a:headEnd/>
            <a:tailEnd/>
          </a:ln>
        </p:spPr>
        <p:txBody>
          <a:bodyPr/>
          <a:lstStyle/>
          <a:p>
            <a:fld id="{FD1CA8D2-8B28-44E5-9A98-C941F8D47CF4}" type="slidenum">
              <a:rPr lang="en-US" altLang="zh-CN"/>
              <a:pPr/>
              <a:t>45</a:t>
            </a:fld>
            <a:endParaRPr lang="en-US" altLang="zh-CN"/>
          </a:p>
        </p:txBody>
      </p:sp>
    </p:spTree>
    <p:extLst>
      <p:ext uri="{BB962C8B-B14F-4D97-AF65-F5344CB8AC3E}">
        <p14:creationId xmlns:p14="http://schemas.microsoft.com/office/powerpoint/2010/main" val="2164313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p:spPr>
      </p:sp>
      <p:sp>
        <p:nvSpPr>
          <p:cNvPr id="175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02756" name="Slide Number Placeholder 3"/>
          <p:cNvSpPr>
            <a:spLocks noGrp="1"/>
          </p:cNvSpPr>
          <p:nvPr>
            <p:ph type="sldNum" sz="quarter" idx="5"/>
          </p:nvPr>
        </p:nvSpPr>
        <p:spPr bwMode="auto">
          <a:ln>
            <a:miter lim="800000"/>
            <a:headEnd/>
            <a:tailEnd/>
          </a:ln>
        </p:spPr>
        <p:txBody>
          <a:bodyPr/>
          <a:lstStyle/>
          <a:p>
            <a:fld id="{121735D0-1D5B-4A30-AC0C-88B71036969B}" type="slidenum">
              <a:rPr lang="en-US" altLang="zh-CN"/>
              <a:pPr/>
              <a:t>46</a:t>
            </a:fld>
            <a:endParaRPr lang="en-US" altLang="zh-CN"/>
          </a:p>
        </p:txBody>
      </p:sp>
    </p:spTree>
    <p:extLst>
      <p:ext uri="{BB962C8B-B14F-4D97-AF65-F5344CB8AC3E}">
        <p14:creationId xmlns:p14="http://schemas.microsoft.com/office/powerpoint/2010/main" val="784824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p:spPr>
      </p:sp>
      <p:sp>
        <p:nvSpPr>
          <p:cNvPr id="1761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03780" name="Slide Number Placeholder 3"/>
          <p:cNvSpPr>
            <a:spLocks noGrp="1"/>
          </p:cNvSpPr>
          <p:nvPr>
            <p:ph type="sldNum" sz="quarter" idx="5"/>
          </p:nvPr>
        </p:nvSpPr>
        <p:spPr bwMode="auto">
          <a:ln>
            <a:miter lim="800000"/>
            <a:headEnd/>
            <a:tailEnd/>
          </a:ln>
        </p:spPr>
        <p:txBody>
          <a:bodyPr/>
          <a:lstStyle/>
          <a:p>
            <a:fld id="{83D59156-2747-4323-83ED-9DF441F12586}" type="slidenum">
              <a:rPr lang="en-US" altLang="zh-CN"/>
              <a:pPr/>
              <a:t>47</a:t>
            </a:fld>
            <a:endParaRPr lang="en-US" altLang="zh-CN"/>
          </a:p>
        </p:txBody>
      </p:sp>
    </p:spTree>
    <p:extLst>
      <p:ext uri="{BB962C8B-B14F-4D97-AF65-F5344CB8AC3E}">
        <p14:creationId xmlns:p14="http://schemas.microsoft.com/office/powerpoint/2010/main" val="2863265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p:spPr>
      </p:sp>
      <p:sp>
        <p:nvSpPr>
          <p:cNvPr id="1771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06852" name="Slide Number Placeholder 3"/>
          <p:cNvSpPr>
            <a:spLocks noGrp="1"/>
          </p:cNvSpPr>
          <p:nvPr>
            <p:ph type="sldNum" sz="quarter" idx="5"/>
          </p:nvPr>
        </p:nvSpPr>
        <p:spPr bwMode="auto">
          <a:ln>
            <a:miter lim="800000"/>
            <a:headEnd/>
            <a:tailEnd/>
          </a:ln>
        </p:spPr>
        <p:txBody>
          <a:bodyPr/>
          <a:lstStyle/>
          <a:p>
            <a:fld id="{76F62096-D28C-4EA1-BD98-344580DD6EAA}" type="slidenum">
              <a:rPr lang="en-US" altLang="zh-CN"/>
              <a:pPr/>
              <a:t>50</a:t>
            </a:fld>
            <a:endParaRPr lang="en-US" altLang="zh-CN"/>
          </a:p>
        </p:txBody>
      </p:sp>
    </p:spTree>
    <p:extLst>
      <p:ext uri="{BB962C8B-B14F-4D97-AF65-F5344CB8AC3E}">
        <p14:creationId xmlns:p14="http://schemas.microsoft.com/office/powerpoint/2010/main" val="874689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p:spPr>
      </p:sp>
      <p:sp>
        <p:nvSpPr>
          <p:cNvPr id="178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14020" name="Slide Number Placeholder 3"/>
          <p:cNvSpPr>
            <a:spLocks noGrp="1"/>
          </p:cNvSpPr>
          <p:nvPr>
            <p:ph type="sldNum" sz="quarter" idx="5"/>
          </p:nvPr>
        </p:nvSpPr>
        <p:spPr bwMode="auto">
          <a:ln>
            <a:miter lim="800000"/>
            <a:headEnd/>
            <a:tailEnd/>
          </a:ln>
        </p:spPr>
        <p:txBody>
          <a:bodyPr/>
          <a:lstStyle/>
          <a:p>
            <a:fld id="{C30A7206-BC48-487C-AB5C-117F8FC883FF}" type="slidenum">
              <a:rPr lang="en-US" altLang="zh-CN"/>
              <a:pPr/>
              <a:t>57</a:t>
            </a:fld>
            <a:endParaRPr lang="en-US" altLang="zh-CN"/>
          </a:p>
        </p:txBody>
      </p:sp>
    </p:spTree>
    <p:extLst>
      <p:ext uri="{BB962C8B-B14F-4D97-AF65-F5344CB8AC3E}">
        <p14:creationId xmlns:p14="http://schemas.microsoft.com/office/powerpoint/2010/main" val="2048813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p:spPr>
      </p:sp>
      <p:sp>
        <p:nvSpPr>
          <p:cNvPr id="1792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15044" name="Slide Number Placeholder 3"/>
          <p:cNvSpPr>
            <a:spLocks noGrp="1"/>
          </p:cNvSpPr>
          <p:nvPr>
            <p:ph type="sldNum" sz="quarter" idx="5"/>
          </p:nvPr>
        </p:nvSpPr>
        <p:spPr bwMode="auto">
          <a:ln>
            <a:miter lim="800000"/>
            <a:headEnd/>
            <a:tailEnd/>
          </a:ln>
        </p:spPr>
        <p:txBody>
          <a:bodyPr/>
          <a:lstStyle/>
          <a:p>
            <a:fld id="{C3EBE312-355B-4708-B527-23A16B4207AF}" type="slidenum">
              <a:rPr lang="en-US" altLang="zh-CN"/>
              <a:pPr/>
              <a:t>58</a:t>
            </a:fld>
            <a:endParaRPr lang="en-US" altLang="zh-CN"/>
          </a:p>
        </p:txBody>
      </p:sp>
    </p:spTree>
    <p:extLst>
      <p:ext uri="{BB962C8B-B14F-4D97-AF65-F5344CB8AC3E}">
        <p14:creationId xmlns:p14="http://schemas.microsoft.com/office/powerpoint/2010/main" val="314161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p:spPr>
      </p:sp>
      <p:sp>
        <p:nvSpPr>
          <p:cNvPr id="1792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15044" name="Slide Number Placeholder 3"/>
          <p:cNvSpPr>
            <a:spLocks noGrp="1"/>
          </p:cNvSpPr>
          <p:nvPr>
            <p:ph type="sldNum" sz="quarter" idx="5"/>
          </p:nvPr>
        </p:nvSpPr>
        <p:spPr bwMode="auto">
          <a:ln>
            <a:miter lim="800000"/>
            <a:headEnd/>
            <a:tailEnd/>
          </a:ln>
        </p:spPr>
        <p:txBody>
          <a:bodyPr/>
          <a:lstStyle/>
          <a:p>
            <a:fld id="{C3EBE312-355B-4708-B527-23A16B4207AF}" type="slidenum">
              <a:rPr lang="en-US" altLang="zh-CN"/>
              <a:pPr/>
              <a:t>59</a:t>
            </a:fld>
            <a:endParaRPr lang="en-US" altLang="zh-CN"/>
          </a:p>
        </p:txBody>
      </p:sp>
    </p:spTree>
    <p:extLst>
      <p:ext uri="{BB962C8B-B14F-4D97-AF65-F5344CB8AC3E}">
        <p14:creationId xmlns:p14="http://schemas.microsoft.com/office/powerpoint/2010/main" val="464219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p:spPr>
      </p:sp>
      <p:sp>
        <p:nvSpPr>
          <p:cNvPr id="180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20164" name="Slide Number Placeholder 3"/>
          <p:cNvSpPr>
            <a:spLocks noGrp="1"/>
          </p:cNvSpPr>
          <p:nvPr>
            <p:ph type="sldNum" sz="quarter" idx="5"/>
          </p:nvPr>
        </p:nvSpPr>
        <p:spPr bwMode="auto">
          <a:ln>
            <a:miter lim="800000"/>
            <a:headEnd/>
            <a:tailEnd/>
          </a:ln>
        </p:spPr>
        <p:txBody>
          <a:bodyPr/>
          <a:lstStyle/>
          <a:p>
            <a:fld id="{434A1643-4BBE-47E9-8657-F6A8DC1EF8B3}" type="slidenum">
              <a:rPr lang="en-US" altLang="zh-CN"/>
              <a:pPr/>
              <a:t>64</a:t>
            </a:fld>
            <a:endParaRPr lang="en-US" altLang="zh-CN"/>
          </a:p>
        </p:txBody>
      </p:sp>
    </p:spTree>
    <p:extLst>
      <p:ext uri="{BB962C8B-B14F-4D97-AF65-F5344CB8AC3E}">
        <p14:creationId xmlns:p14="http://schemas.microsoft.com/office/powerpoint/2010/main" val="3513208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p:spPr>
      </p:sp>
      <p:sp>
        <p:nvSpPr>
          <p:cNvPr id="1812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21188" name="Slide Number Placeholder 3"/>
          <p:cNvSpPr>
            <a:spLocks noGrp="1"/>
          </p:cNvSpPr>
          <p:nvPr>
            <p:ph type="sldNum" sz="quarter" idx="5"/>
          </p:nvPr>
        </p:nvSpPr>
        <p:spPr bwMode="auto">
          <a:ln>
            <a:miter lim="800000"/>
            <a:headEnd/>
            <a:tailEnd/>
          </a:ln>
        </p:spPr>
        <p:txBody>
          <a:bodyPr/>
          <a:lstStyle/>
          <a:p>
            <a:fld id="{7864F651-5818-4323-AD90-EE2DFC9DEC6F}" type="slidenum">
              <a:rPr lang="en-US" altLang="zh-CN"/>
              <a:pPr/>
              <a:t>65</a:t>
            </a:fld>
            <a:endParaRPr lang="en-US" altLang="zh-CN"/>
          </a:p>
        </p:txBody>
      </p:sp>
    </p:spTree>
    <p:extLst>
      <p:ext uri="{BB962C8B-B14F-4D97-AF65-F5344CB8AC3E}">
        <p14:creationId xmlns:p14="http://schemas.microsoft.com/office/powerpoint/2010/main" val="488394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p:spPr>
      </p:sp>
      <p:sp>
        <p:nvSpPr>
          <p:cNvPr id="149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53604" name="Slide Number Placeholder 3"/>
          <p:cNvSpPr>
            <a:spLocks noGrp="1"/>
          </p:cNvSpPr>
          <p:nvPr>
            <p:ph type="sldNum" sz="quarter" idx="5"/>
          </p:nvPr>
        </p:nvSpPr>
        <p:spPr bwMode="auto">
          <a:ln>
            <a:miter lim="800000"/>
            <a:headEnd/>
            <a:tailEnd/>
          </a:ln>
        </p:spPr>
        <p:txBody>
          <a:bodyPr/>
          <a:lstStyle/>
          <a:p>
            <a:fld id="{55260EB8-1A51-4987-BABF-D6C974379D1A}" type="slidenum">
              <a:rPr lang="en-US" altLang="zh-CN"/>
              <a:pPr/>
              <a:t>3</a:t>
            </a:fld>
            <a:endParaRPr lang="en-US" altLang="zh-CN"/>
          </a:p>
        </p:txBody>
      </p:sp>
    </p:spTree>
    <p:extLst>
      <p:ext uri="{BB962C8B-B14F-4D97-AF65-F5344CB8AC3E}">
        <p14:creationId xmlns:p14="http://schemas.microsoft.com/office/powerpoint/2010/main" val="1150822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p:spPr>
      </p:sp>
      <p:sp>
        <p:nvSpPr>
          <p:cNvPr id="182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22212" name="Slide Number Placeholder 3"/>
          <p:cNvSpPr>
            <a:spLocks noGrp="1"/>
          </p:cNvSpPr>
          <p:nvPr>
            <p:ph type="sldNum" sz="quarter" idx="5"/>
          </p:nvPr>
        </p:nvSpPr>
        <p:spPr bwMode="auto">
          <a:ln>
            <a:miter lim="800000"/>
            <a:headEnd/>
            <a:tailEnd/>
          </a:ln>
        </p:spPr>
        <p:txBody>
          <a:bodyPr/>
          <a:lstStyle/>
          <a:p>
            <a:fld id="{604905EE-F105-4827-B111-6DEAE93BDA2A}" type="slidenum">
              <a:rPr lang="en-US" altLang="zh-CN"/>
              <a:pPr/>
              <a:t>66</a:t>
            </a:fld>
            <a:endParaRPr lang="en-US" altLang="zh-CN"/>
          </a:p>
        </p:txBody>
      </p:sp>
    </p:spTree>
    <p:extLst>
      <p:ext uri="{BB962C8B-B14F-4D97-AF65-F5344CB8AC3E}">
        <p14:creationId xmlns:p14="http://schemas.microsoft.com/office/powerpoint/2010/main" val="1017327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p:spPr>
      </p:sp>
      <p:sp>
        <p:nvSpPr>
          <p:cNvPr id="1843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24260" name="Slide Number Placeholder 3"/>
          <p:cNvSpPr>
            <a:spLocks noGrp="1"/>
          </p:cNvSpPr>
          <p:nvPr>
            <p:ph type="sldNum" sz="quarter" idx="5"/>
          </p:nvPr>
        </p:nvSpPr>
        <p:spPr bwMode="auto">
          <a:ln>
            <a:miter lim="800000"/>
            <a:headEnd/>
            <a:tailEnd/>
          </a:ln>
        </p:spPr>
        <p:txBody>
          <a:bodyPr/>
          <a:lstStyle/>
          <a:p>
            <a:fld id="{8D8C37D2-8514-4929-A7DA-3FAE3CF55BE3}" type="slidenum">
              <a:rPr lang="en-US" altLang="zh-CN"/>
              <a:pPr/>
              <a:t>68</a:t>
            </a:fld>
            <a:endParaRPr lang="en-US" altLang="zh-CN"/>
          </a:p>
        </p:txBody>
      </p:sp>
    </p:spTree>
    <p:extLst>
      <p:ext uri="{BB962C8B-B14F-4D97-AF65-F5344CB8AC3E}">
        <p14:creationId xmlns:p14="http://schemas.microsoft.com/office/powerpoint/2010/main" val="193586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p:spPr>
      </p:sp>
      <p:sp>
        <p:nvSpPr>
          <p:cNvPr id="1853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26308" name="Slide Number Placeholder 3"/>
          <p:cNvSpPr>
            <a:spLocks noGrp="1"/>
          </p:cNvSpPr>
          <p:nvPr>
            <p:ph type="sldNum" sz="quarter" idx="5"/>
          </p:nvPr>
        </p:nvSpPr>
        <p:spPr bwMode="auto">
          <a:ln>
            <a:miter lim="800000"/>
            <a:headEnd/>
            <a:tailEnd/>
          </a:ln>
        </p:spPr>
        <p:txBody>
          <a:bodyPr/>
          <a:lstStyle/>
          <a:p>
            <a:fld id="{1E2A5FE9-3EA3-457A-A37F-057B3FD684DE}" type="slidenum">
              <a:rPr lang="en-US" altLang="zh-CN"/>
              <a:pPr/>
              <a:t>70</a:t>
            </a:fld>
            <a:endParaRPr lang="en-US" altLang="zh-CN"/>
          </a:p>
        </p:txBody>
      </p:sp>
    </p:spTree>
    <p:extLst>
      <p:ext uri="{BB962C8B-B14F-4D97-AF65-F5344CB8AC3E}">
        <p14:creationId xmlns:p14="http://schemas.microsoft.com/office/powerpoint/2010/main" val="2238669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p:spPr>
      </p:sp>
      <p:sp>
        <p:nvSpPr>
          <p:cNvPr id="1863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28356" name="Slide Number Placeholder 3"/>
          <p:cNvSpPr>
            <a:spLocks noGrp="1"/>
          </p:cNvSpPr>
          <p:nvPr>
            <p:ph type="sldNum" sz="quarter" idx="5"/>
          </p:nvPr>
        </p:nvSpPr>
        <p:spPr bwMode="auto">
          <a:ln>
            <a:miter lim="800000"/>
            <a:headEnd/>
            <a:tailEnd/>
          </a:ln>
        </p:spPr>
        <p:txBody>
          <a:bodyPr/>
          <a:lstStyle/>
          <a:p>
            <a:fld id="{263DD35F-F14C-4D8C-9F46-C8A0382C0B38}" type="slidenum">
              <a:rPr lang="en-US" altLang="zh-CN"/>
              <a:pPr/>
              <a:t>71</a:t>
            </a:fld>
            <a:endParaRPr lang="en-US" altLang="zh-CN"/>
          </a:p>
        </p:txBody>
      </p:sp>
    </p:spTree>
    <p:extLst>
      <p:ext uri="{BB962C8B-B14F-4D97-AF65-F5344CB8AC3E}">
        <p14:creationId xmlns:p14="http://schemas.microsoft.com/office/powerpoint/2010/main" val="2565196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p:spPr>
      </p:sp>
      <p:sp>
        <p:nvSpPr>
          <p:cNvPr id="1873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30404" name="Slide Number Placeholder 3"/>
          <p:cNvSpPr>
            <a:spLocks noGrp="1"/>
          </p:cNvSpPr>
          <p:nvPr>
            <p:ph type="sldNum" sz="quarter" idx="5"/>
          </p:nvPr>
        </p:nvSpPr>
        <p:spPr bwMode="auto">
          <a:ln>
            <a:miter lim="800000"/>
            <a:headEnd/>
            <a:tailEnd/>
          </a:ln>
        </p:spPr>
        <p:txBody>
          <a:bodyPr/>
          <a:lstStyle/>
          <a:p>
            <a:fld id="{81A460F8-2D65-4414-94BE-30D87EFCC22F}" type="slidenum">
              <a:rPr lang="en-US" altLang="zh-CN"/>
              <a:pPr/>
              <a:t>73</a:t>
            </a:fld>
            <a:endParaRPr lang="en-US" altLang="zh-CN"/>
          </a:p>
        </p:txBody>
      </p:sp>
    </p:spTree>
    <p:extLst>
      <p:ext uri="{BB962C8B-B14F-4D97-AF65-F5344CB8AC3E}">
        <p14:creationId xmlns:p14="http://schemas.microsoft.com/office/powerpoint/2010/main" val="40123259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35524" name="Slide Number Placeholder 3"/>
          <p:cNvSpPr>
            <a:spLocks noGrp="1"/>
          </p:cNvSpPr>
          <p:nvPr>
            <p:ph type="sldNum" sz="quarter" idx="5"/>
          </p:nvPr>
        </p:nvSpPr>
        <p:spPr bwMode="auto">
          <a:ln>
            <a:miter lim="800000"/>
            <a:headEnd/>
            <a:tailEnd/>
          </a:ln>
        </p:spPr>
        <p:txBody>
          <a:bodyPr/>
          <a:lstStyle/>
          <a:p>
            <a:fld id="{779BA15C-ED28-4E43-95D0-17F5776D428B}" type="slidenum">
              <a:rPr lang="en-US" altLang="zh-CN"/>
              <a:pPr/>
              <a:t>78</a:t>
            </a:fld>
            <a:endParaRPr lang="en-US" altLang="zh-CN"/>
          </a:p>
        </p:txBody>
      </p:sp>
    </p:spTree>
    <p:extLst>
      <p:ext uri="{BB962C8B-B14F-4D97-AF65-F5344CB8AC3E}">
        <p14:creationId xmlns:p14="http://schemas.microsoft.com/office/powerpoint/2010/main" val="33116279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p:spPr>
      </p:sp>
      <p:sp>
        <p:nvSpPr>
          <p:cNvPr id="1894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36548" name="Slide Number Placeholder 3"/>
          <p:cNvSpPr>
            <a:spLocks noGrp="1"/>
          </p:cNvSpPr>
          <p:nvPr>
            <p:ph type="sldNum" sz="quarter" idx="5"/>
          </p:nvPr>
        </p:nvSpPr>
        <p:spPr bwMode="auto">
          <a:ln>
            <a:miter lim="800000"/>
            <a:headEnd/>
            <a:tailEnd/>
          </a:ln>
        </p:spPr>
        <p:txBody>
          <a:bodyPr/>
          <a:lstStyle/>
          <a:p>
            <a:fld id="{35E98B93-5FCC-466B-8A49-13F3CAE41003}" type="slidenum">
              <a:rPr lang="en-US" altLang="zh-CN"/>
              <a:pPr/>
              <a:t>79</a:t>
            </a:fld>
            <a:endParaRPr lang="en-US" altLang="zh-CN"/>
          </a:p>
        </p:txBody>
      </p:sp>
    </p:spTree>
    <p:extLst>
      <p:ext uri="{BB962C8B-B14F-4D97-AF65-F5344CB8AC3E}">
        <p14:creationId xmlns:p14="http://schemas.microsoft.com/office/powerpoint/2010/main" val="438078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headEnd/>
            <a:tailEnd/>
          </a:ln>
        </p:spPr>
      </p:sp>
      <p:sp>
        <p:nvSpPr>
          <p:cNvPr id="1904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39620" name="Slide Number Placeholder 3"/>
          <p:cNvSpPr>
            <a:spLocks noGrp="1"/>
          </p:cNvSpPr>
          <p:nvPr>
            <p:ph type="sldNum" sz="quarter" idx="5"/>
          </p:nvPr>
        </p:nvSpPr>
        <p:spPr bwMode="auto">
          <a:ln>
            <a:miter lim="800000"/>
            <a:headEnd/>
            <a:tailEnd/>
          </a:ln>
        </p:spPr>
        <p:txBody>
          <a:bodyPr/>
          <a:lstStyle/>
          <a:p>
            <a:fld id="{AB5BDECD-2196-4176-BFFA-CDFA9BAA4CD5}" type="slidenum">
              <a:rPr lang="en-US" altLang="zh-CN"/>
              <a:pPr/>
              <a:t>83</a:t>
            </a:fld>
            <a:endParaRPr lang="en-US" altLang="zh-CN"/>
          </a:p>
        </p:txBody>
      </p:sp>
    </p:spTree>
    <p:extLst>
      <p:ext uri="{BB962C8B-B14F-4D97-AF65-F5344CB8AC3E}">
        <p14:creationId xmlns:p14="http://schemas.microsoft.com/office/powerpoint/2010/main" val="1477696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p:spPr>
      </p:sp>
      <p:sp>
        <p:nvSpPr>
          <p:cNvPr id="1914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40644" name="Slide Number Placeholder 3"/>
          <p:cNvSpPr>
            <a:spLocks noGrp="1"/>
          </p:cNvSpPr>
          <p:nvPr>
            <p:ph type="sldNum" sz="quarter" idx="5"/>
          </p:nvPr>
        </p:nvSpPr>
        <p:spPr bwMode="auto">
          <a:ln>
            <a:miter lim="800000"/>
            <a:headEnd/>
            <a:tailEnd/>
          </a:ln>
        </p:spPr>
        <p:txBody>
          <a:bodyPr/>
          <a:lstStyle/>
          <a:p>
            <a:fld id="{8A952BDD-0CA0-4E2C-B79A-9D1DCBD38F39}" type="slidenum">
              <a:rPr lang="en-US" altLang="zh-CN"/>
              <a:pPr/>
              <a:t>84</a:t>
            </a:fld>
            <a:endParaRPr lang="en-US" altLang="zh-CN"/>
          </a:p>
        </p:txBody>
      </p:sp>
    </p:spTree>
    <p:extLst>
      <p:ext uri="{BB962C8B-B14F-4D97-AF65-F5344CB8AC3E}">
        <p14:creationId xmlns:p14="http://schemas.microsoft.com/office/powerpoint/2010/main" val="22650369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bwMode="auto">
          <a:noFill/>
          <a:ln>
            <a:solidFill>
              <a:srgbClr val="000000"/>
            </a:solidFill>
            <a:miter lim="800000"/>
            <a:headEnd/>
            <a:tailEnd/>
          </a:ln>
        </p:spPr>
      </p:sp>
      <p:sp>
        <p:nvSpPr>
          <p:cNvPr id="1925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41668" name="Slide Number Placeholder 3"/>
          <p:cNvSpPr>
            <a:spLocks noGrp="1"/>
          </p:cNvSpPr>
          <p:nvPr>
            <p:ph type="sldNum" sz="quarter" idx="5"/>
          </p:nvPr>
        </p:nvSpPr>
        <p:spPr bwMode="auto">
          <a:ln>
            <a:miter lim="800000"/>
            <a:headEnd/>
            <a:tailEnd/>
          </a:ln>
        </p:spPr>
        <p:txBody>
          <a:bodyPr/>
          <a:lstStyle/>
          <a:p>
            <a:fld id="{29931AC5-680E-423C-825F-AC984DD24F36}" type="slidenum">
              <a:rPr lang="en-US" altLang="zh-CN"/>
              <a:pPr/>
              <a:t>85</a:t>
            </a:fld>
            <a:endParaRPr lang="en-US" altLang="zh-CN"/>
          </a:p>
        </p:txBody>
      </p:sp>
    </p:spTree>
    <p:extLst>
      <p:ext uri="{BB962C8B-B14F-4D97-AF65-F5344CB8AC3E}">
        <p14:creationId xmlns:p14="http://schemas.microsoft.com/office/powerpoint/2010/main" val="3273287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p:spPr>
      </p:sp>
      <p:sp>
        <p:nvSpPr>
          <p:cNvPr id="150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54628" name="Slide Number Placeholder 3"/>
          <p:cNvSpPr>
            <a:spLocks noGrp="1"/>
          </p:cNvSpPr>
          <p:nvPr>
            <p:ph type="sldNum" sz="quarter" idx="5"/>
          </p:nvPr>
        </p:nvSpPr>
        <p:spPr bwMode="auto">
          <a:ln>
            <a:miter lim="800000"/>
            <a:headEnd/>
            <a:tailEnd/>
          </a:ln>
        </p:spPr>
        <p:txBody>
          <a:bodyPr/>
          <a:lstStyle/>
          <a:p>
            <a:fld id="{4EC40BC2-C5BB-4152-B69C-95C6F7AD9467}" type="slidenum">
              <a:rPr lang="en-US" altLang="zh-CN"/>
              <a:pPr/>
              <a:t>4</a:t>
            </a:fld>
            <a:endParaRPr lang="en-US" altLang="zh-CN"/>
          </a:p>
        </p:txBody>
      </p:sp>
    </p:spTree>
    <p:extLst>
      <p:ext uri="{BB962C8B-B14F-4D97-AF65-F5344CB8AC3E}">
        <p14:creationId xmlns:p14="http://schemas.microsoft.com/office/powerpoint/2010/main" val="932129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p:spPr>
      </p:sp>
      <p:sp>
        <p:nvSpPr>
          <p:cNvPr id="1935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44740" name="Slide Number Placeholder 3"/>
          <p:cNvSpPr>
            <a:spLocks noGrp="1"/>
          </p:cNvSpPr>
          <p:nvPr>
            <p:ph type="sldNum" sz="quarter" idx="5"/>
          </p:nvPr>
        </p:nvSpPr>
        <p:spPr bwMode="auto">
          <a:ln>
            <a:miter lim="800000"/>
            <a:headEnd/>
            <a:tailEnd/>
          </a:ln>
        </p:spPr>
        <p:txBody>
          <a:bodyPr/>
          <a:lstStyle/>
          <a:p>
            <a:fld id="{9D5D1326-F01D-4718-868C-7C18BB188CF1}" type="slidenum">
              <a:rPr lang="en-US" altLang="zh-CN"/>
              <a:pPr/>
              <a:t>88</a:t>
            </a:fld>
            <a:endParaRPr lang="en-US" altLang="zh-CN"/>
          </a:p>
        </p:txBody>
      </p:sp>
    </p:spTree>
    <p:extLst>
      <p:ext uri="{BB962C8B-B14F-4D97-AF65-F5344CB8AC3E}">
        <p14:creationId xmlns:p14="http://schemas.microsoft.com/office/powerpoint/2010/main" val="11432132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headEnd/>
            <a:tailEnd/>
          </a:ln>
        </p:spPr>
      </p:sp>
      <p:sp>
        <p:nvSpPr>
          <p:cNvPr id="1945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45764" name="Slide Number Placeholder 3"/>
          <p:cNvSpPr>
            <a:spLocks noGrp="1"/>
          </p:cNvSpPr>
          <p:nvPr>
            <p:ph type="sldNum" sz="quarter" idx="5"/>
          </p:nvPr>
        </p:nvSpPr>
        <p:spPr bwMode="auto">
          <a:ln>
            <a:miter lim="800000"/>
            <a:headEnd/>
            <a:tailEnd/>
          </a:ln>
        </p:spPr>
        <p:txBody>
          <a:bodyPr/>
          <a:lstStyle/>
          <a:p>
            <a:fld id="{7B0BB5AA-F662-4304-A060-53AAC7A75BD1}" type="slidenum">
              <a:rPr lang="en-US" altLang="zh-CN"/>
              <a:pPr/>
              <a:t>89</a:t>
            </a:fld>
            <a:endParaRPr lang="en-US" altLang="zh-CN"/>
          </a:p>
        </p:txBody>
      </p:sp>
    </p:spTree>
    <p:extLst>
      <p:ext uri="{BB962C8B-B14F-4D97-AF65-F5344CB8AC3E}">
        <p14:creationId xmlns:p14="http://schemas.microsoft.com/office/powerpoint/2010/main" val="102509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p:spPr>
      </p:sp>
      <p:sp>
        <p:nvSpPr>
          <p:cNvPr id="1955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57028" name="Slide Number Placeholder 3"/>
          <p:cNvSpPr>
            <a:spLocks noGrp="1"/>
          </p:cNvSpPr>
          <p:nvPr>
            <p:ph type="sldNum" sz="quarter" idx="5"/>
          </p:nvPr>
        </p:nvSpPr>
        <p:spPr bwMode="auto">
          <a:ln>
            <a:miter lim="800000"/>
            <a:headEnd/>
            <a:tailEnd/>
          </a:ln>
        </p:spPr>
        <p:txBody>
          <a:bodyPr/>
          <a:lstStyle/>
          <a:p>
            <a:fld id="{947C60F1-3849-425F-9EE2-639CE324D197}" type="slidenum">
              <a:rPr lang="en-US" altLang="zh-CN"/>
              <a:pPr/>
              <a:t>94</a:t>
            </a:fld>
            <a:endParaRPr lang="en-US" altLang="zh-CN"/>
          </a:p>
        </p:txBody>
      </p:sp>
    </p:spTree>
    <p:extLst>
      <p:ext uri="{BB962C8B-B14F-4D97-AF65-F5344CB8AC3E}">
        <p14:creationId xmlns:p14="http://schemas.microsoft.com/office/powerpoint/2010/main" val="27209613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headEnd/>
            <a:tailEnd/>
          </a:ln>
        </p:spPr>
      </p:sp>
      <p:sp>
        <p:nvSpPr>
          <p:cNvPr id="1966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58052" name="Slide Number Placeholder 3"/>
          <p:cNvSpPr>
            <a:spLocks noGrp="1"/>
          </p:cNvSpPr>
          <p:nvPr>
            <p:ph type="sldNum" sz="quarter" idx="5"/>
          </p:nvPr>
        </p:nvSpPr>
        <p:spPr bwMode="auto">
          <a:ln>
            <a:miter lim="800000"/>
            <a:headEnd/>
            <a:tailEnd/>
          </a:ln>
        </p:spPr>
        <p:txBody>
          <a:bodyPr/>
          <a:lstStyle/>
          <a:p>
            <a:fld id="{350A46AB-11DC-4522-A824-42E41751043E}" type="slidenum">
              <a:rPr lang="en-US" altLang="zh-CN"/>
              <a:pPr/>
              <a:t>95</a:t>
            </a:fld>
            <a:endParaRPr lang="en-US" altLang="zh-CN"/>
          </a:p>
        </p:txBody>
      </p:sp>
    </p:spTree>
    <p:extLst>
      <p:ext uri="{BB962C8B-B14F-4D97-AF65-F5344CB8AC3E}">
        <p14:creationId xmlns:p14="http://schemas.microsoft.com/office/powerpoint/2010/main" val="9704450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p:spPr>
      </p:sp>
      <p:sp>
        <p:nvSpPr>
          <p:cNvPr id="1976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59076" name="Slide Number Placeholder 3"/>
          <p:cNvSpPr>
            <a:spLocks noGrp="1"/>
          </p:cNvSpPr>
          <p:nvPr>
            <p:ph type="sldNum" sz="quarter" idx="5"/>
          </p:nvPr>
        </p:nvSpPr>
        <p:spPr bwMode="auto">
          <a:ln>
            <a:miter lim="800000"/>
            <a:headEnd/>
            <a:tailEnd/>
          </a:ln>
        </p:spPr>
        <p:txBody>
          <a:bodyPr/>
          <a:lstStyle/>
          <a:p>
            <a:fld id="{3AF18E73-FFA4-4669-A2C9-25C66F0022E5}" type="slidenum">
              <a:rPr lang="en-US" altLang="zh-CN"/>
              <a:pPr/>
              <a:t>96</a:t>
            </a:fld>
            <a:endParaRPr lang="en-US" altLang="zh-CN"/>
          </a:p>
        </p:txBody>
      </p:sp>
    </p:spTree>
    <p:extLst>
      <p:ext uri="{BB962C8B-B14F-4D97-AF65-F5344CB8AC3E}">
        <p14:creationId xmlns:p14="http://schemas.microsoft.com/office/powerpoint/2010/main" val="5894516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noFill/>
          <a:ln>
            <a:solidFill>
              <a:srgbClr val="000000"/>
            </a:solidFill>
            <a:miter lim="800000"/>
            <a:headEnd/>
            <a:tailEnd/>
          </a:ln>
        </p:spPr>
      </p:sp>
      <p:sp>
        <p:nvSpPr>
          <p:cNvPr id="1986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62148" name="Slide Number Placeholder 3"/>
          <p:cNvSpPr>
            <a:spLocks noGrp="1"/>
          </p:cNvSpPr>
          <p:nvPr>
            <p:ph type="sldNum" sz="quarter" idx="5"/>
          </p:nvPr>
        </p:nvSpPr>
        <p:spPr bwMode="auto">
          <a:ln>
            <a:miter lim="800000"/>
            <a:headEnd/>
            <a:tailEnd/>
          </a:ln>
        </p:spPr>
        <p:txBody>
          <a:bodyPr/>
          <a:lstStyle/>
          <a:p>
            <a:fld id="{CB4842D9-5217-49B3-9BF1-284A2438C838}" type="slidenum">
              <a:rPr lang="en-US" altLang="zh-CN"/>
              <a:pPr/>
              <a:t>99</a:t>
            </a:fld>
            <a:endParaRPr lang="en-US" altLang="zh-CN"/>
          </a:p>
        </p:txBody>
      </p:sp>
    </p:spTree>
    <p:extLst>
      <p:ext uri="{BB962C8B-B14F-4D97-AF65-F5344CB8AC3E}">
        <p14:creationId xmlns:p14="http://schemas.microsoft.com/office/powerpoint/2010/main" val="2613472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p:spPr>
      </p:sp>
      <p:sp>
        <p:nvSpPr>
          <p:cNvPr id="1996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63172" name="Slide Number Placeholder 3"/>
          <p:cNvSpPr>
            <a:spLocks noGrp="1"/>
          </p:cNvSpPr>
          <p:nvPr>
            <p:ph type="sldNum" sz="quarter" idx="5"/>
          </p:nvPr>
        </p:nvSpPr>
        <p:spPr bwMode="auto">
          <a:ln>
            <a:miter lim="800000"/>
            <a:headEnd/>
            <a:tailEnd/>
          </a:ln>
        </p:spPr>
        <p:txBody>
          <a:bodyPr/>
          <a:lstStyle/>
          <a:p>
            <a:fld id="{C3D54987-26F0-4D9C-82AB-EE2DA8331E05}" type="slidenum">
              <a:rPr lang="en-US" altLang="zh-CN"/>
              <a:pPr/>
              <a:t>100</a:t>
            </a:fld>
            <a:endParaRPr lang="en-US" altLang="zh-CN"/>
          </a:p>
        </p:txBody>
      </p:sp>
    </p:spTree>
    <p:extLst>
      <p:ext uri="{BB962C8B-B14F-4D97-AF65-F5344CB8AC3E}">
        <p14:creationId xmlns:p14="http://schemas.microsoft.com/office/powerpoint/2010/main" val="31714101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bwMode="auto">
          <a:noFill/>
          <a:ln>
            <a:solidFill>
              <a:srgbClr val="000000"/>
            </a:solidFill>
            <a:miter lim="800000"/>
            <a:headEnd/>
            <a:tailEnd/>
          </a:ln>
        </p:spPr>
      </p:sp>
      <p:sp>
        <p:nvSpPr>
          <p:cNvPr id="2007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64196" name="Slide Number Placeholder 3"/>
          <p:cNvSpPr>
            <a:spLocks noGrp="1"/>
          </p:cNvSpPr>
          <p:nvPr>
            <p:ph type="sldNum" sz="quarter" idx="5"/>
          </p:nvPr>
        </p:nvSpPr>
        <p:spPr bwMode="auto">
          <a:ln>
            <a:miter lim="800000"/>
            <a:headEnd/>
            <a:tailEnd/>
          </a:ln>
        </p:spPr>
        <p:txBody>
          <a:bodyPr/>
          <a:lstStyle/>
          <a:p>
            <a:fld id="{F27E6F11-D208-4685-81D2-F4C1DB9D4D24}" type="slidenum">
              <a:rPr lang="en-US" altLang="zh-CN"/>
              <a:pPr/>
              <a:t>101</a:t>
            </a:fld>
            <a:endParaRPr lang="en-US" altLang="zh-CN"/>
          </a:p>
        </p:txBody>
      </p:sp>
    </p:spTree>
    <p:extLst>
      <p:ext uri="{BB962C8B-B14F-4D97-AF65-F5344CB8AC3E}">
        <p14:creationId xmlns:p14="http://schemas.microsoft.com/office/powerpoint/2010/main" val="25749445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p:spPr>
      </p:sp>
      <p:sp>
        <p:nvSpPr>
          <p:cNvPr id="2017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65220" name="Slide Number Placeholder 3"/>
          <p:cNvSpPr>
            <a:spLocks noGrp="1"/>
          </p:cNvSpPr>
          <p:nvPr>
            <p:ph type="sldNum" sz="quarter" idx="5"/>
          </p:nvPr>
        </p:nvSpPr>
        <p:spPr bwMode="auto">
          <a:ln>
            <a:miter lim="800000"/>
            <a:headEnd/>
            <a:tailEnd/>
          </a:ln>
        </p:spPr>
        <p:txBody>
          <a:bodyPr/>
          <a:lstStyle/>
          <a:p>
            <a:fld id="{0225FAC8-5710-4E64-9BC6-3DFAF150F281}" type="slidenum">
              <a:rPr lang="en-US" altLang="zh-CN"/>
              <a:pPr/>
              <a:t>102</a:t>
            </a:fld>
            <a:endParaRPr lang="en-US" altLang="zh-CN"/>
          </a:p>
        </p:txBody>
      </p:sp>
    </p:spTree>
    <p:extLst>
      <p:ext uri="{BB962C8B-B14F-4D97-AF65-F5344CB8AC3E}">
        <p14:creationId xmlns:p14="http://schemas.microsoft.com/office/powerpoint/2010/main" val="3305124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bwMode="auto">
          <a:noFill/>
          <a:ln>
            <a:solidFill>
              <a:srgbClr val="000000"/>
            </a:solidFill>
            <a:miter lim="800000"/>
            <a:headEnd/>
            <a:tailEnd/>
          </a:ln>
        </p:spPr>
      </p:sp>
      <p:sp>
        <p:nvSpPr>
          <p:cNvPr id="2027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68292" name="Slide Number Placeholder 3"/>
          <p:cNvSpPr>
            <a:spLocks noGrp="1"/>
          </p:cNvSpPr>
          <p:nvPr>
            <p:ph type="sldNum" sz="quarter" idx="5"/>
          </p:nvPr>
        </p:nvSpPr>
        <p:spPr bwMode="auto">
          <a:ln>
            <a:miter lim="800000"/>
            <a:headEnd/>
            <a:tailEnd/>
          </a:ln>
        </p:spPr>
        <p:txBody>
          <a:bodyPr/>
          <a:lstStyle/>
          <a:p>
            <a:fld id="{CD3D2F9F-72C8-4F93-9083-6AD9E66CB0FE}" type="slidenum">
              <a:rPr lang="en-US" altLang="zh-CN"/>
              <a:pPr/>
              <a:t>103</a:t>
            </a:fld>
            <a:endParaRPr lang="en-US" altLang="zh-CN"/>
          </a:p>
        </p:txBody>
      </p:sp>
    </p:spTree>
    <p:extLst>
      <p:ext uri="{BB962C8B-B14F-4D97-AF65-F5344CB8AC3E}">
        <p14:creationId xmlns:p14="http://schemas.microsoft.com/office/powerpoint/2010/main" val="941191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p:spPr>
      </p:sp>
      <p:sp>
        <p:nvSpPr>
          <p:cNvPr id="151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59748" name="Slide Number Placeholder 3"/>
          <p:cNvSpPr>
            <a:spLocks noGrp="1"/>
          </p:cNvSpPr>
          <p:nvPr>
            <p:ph type="sldNum" sz="quarter" idx="5"/>
          </p:nvPr>
        </p:nvSpPr>
        <p:spPr bwMode="auto">
          <a:ln>
            <a:miter lim="800000"/>
            <a:headEnd/>
            <a:tailEnd/>
          </a:ln>
        </p:spPr>
        <p:txBody>
          <a:bodyPr/>
          <a:lstStyle/>
          <a:p>
            <a:fld id="{D5548F0E-5D33-4102-98F9-2707216BC440}" type="slidenum">
              <a:rPr lang="en-US" altLang="zh-CN"/>
              <a:pPr/>
              <a:t>10</a:t>
            </a:fld>
            <a:endParaRPr lang="en-US" altLang="zh-CN"/>
          </a:p>
        </p:txBody>
      </p:sp>
    </p:spTree>
    <p:extLst>
      <p:ext uri="{BB962C8B-B14F-4D97-AF65-F5344CB8AC3E}">
        <p14:creationId xmlns:p14="http://schemas.microsoft.com/office/powerpoint/2010/main" val="8654928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p:spPr>
      </p:sp>
      <p:sp>
        <p:nvSpPr>
          <p:cNvPr id="2037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70340" name="Slide Number Placeholder 3"/>
          <p:cNvSpPr>
            <a:spLocks noGrp="1"/>
          </p:cNvSpPr>
          <p:nvPr>
            <p:ph type="sldNum" sz="quarter" idx="5"/>
          </p:nvPr>
        </p:nvSpPr>
        <p:spPr bwMode="auto">
          <a:ln>
            <a:miter lim="800000"/>
            <a:headEnd/>
            <a:tailEnd/>
          </a:ln>
        </p:spPr>
        <p:txBody>
          <a:bodyPr/>
          <a:lstStyle/>
          <a:p>
            <a:fld id="{39C15EC6-AE39-4B83-9AB4-524459B7BEED}" type="slidenum">
              <a:rPr lang="en-US" altLang="zh-CN"/>
              <a:pPr/>
              <a:t>108</a:t>
            </a:fld>
            <a:endParaRPr lang="en-US" altLang="zh-CN"/>
          </a:p>
        </p:txBody>
      </p:sp>
    </p:spTree>
    <p:extLst>
      <p:ext uri="{BB962C8B-B14F-4D97-AF65-F5344CB8AC3E}">
        <p14:creationId xmlns:p14="http://schemas.microsoft.com/office/powerpoint/2010/main" val="23884633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bwMode="auto">
          <a:noFill/>
          <a:ln>
            <a:solidFill>
              <a:srgbClr val="000000"/>
            </a:solidFill>
            <a:miter lim="800000"/>
            <a:headEnd/>
            <a:tailEnd/>
          </a:ln>
        </p:spPr>
      </p:sp>
      <p:sp>
        <p:nvSpPr>
          <p:cNvPr id="2048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71364" name="Slide Number Placeholder 3"/>
          <p:cNvSpPr>
            <a:spLocks noGrp="1"/>
          </p:cNvSpPr>
          <p:nvPr>
            <p:ph type="sldNum" sz="quarter" idx="5"/>
          </p:nvPr>
        </p:nvSpPr>
        <p:spPr bwMode="auto">
          <a:ln>
            <a:miter lim="800000"/>
            <a:headEnd/>
            <a:tailEnd/>
          </a:ln>
        </p:spPr>
        <p:txBody>
          <a:bodyPr/>
          <a:lstStyle/>
          <a:p>
            <a:fld id="{5FB960E4-D5C3-4F90-B63F-B4BACFE00D8F}" type="slidenum">
              <a:rPr lang="en-US" altLang="zh-CN"/>
              <a:pPr/>
              <a:t>109</a:t>
            </a:fld>
            <a:endParaRPr lang="en-US" altLang="zh-CN"/>
          </a:p>
        </p:txBody>
      </p:sp>
    </p:spTree>
    <p:extLst>
      <p:ext uri="{BB962C8B-B14F-4D97-AF65-F5344CB8AC3E}">
        <p14:creationId xmlns:p14="http://schemas.microsoft.com/office/powerpoint/2010/main" val="37711470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bwMode="auto">
          <a:noFill/>
          <a:ln>
            <a:solidFill>
              <a:srgbClr val="000000"/>
            </a:solidFill>
            <a:miter lim="800000"/>
            <a:headEnd/>
            <a:tailEnd/>
          </a:ln>
        </p:spPr>
      </p:sp>
      <p:sp>
        <p:nvSpPr>
          <p:cNvPr id="2058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72388" name="Slide Number Placeholder 3"/>
          <p:cNvSpPr>
            <a:spLocks noGrp="1"/>
          </p:cNvSpPr>
          <p:nvPr>
            <p:ph type="sldNum" sz="quarter" idx="5"/>
          </p:nvPr>
        </p:nvSpPr>
        <p:spPr bwMode="auto">
          <a:ln>
            <a:miter lim="800000"/>
            <a:headEnd/>
            <a:tailEnd/>
          </a:ln>
        </p:spPr>
        <p:txBody>
          <a:bodyPr/>
          <a:lstStyle/>
          <a:p>
            <a:fld id="{17812B85-CC94-428A-B545-71E0235A7B49}" type="slidenum">
              <a:rPr lang="en-US" altLang="zh-CN"/>
              <a:pPr/>
              <a:t>110</a:t>
            </a:fld>
            <a:endParaRPr lang="en-US" altLang="zh-CN"/>
          </a:p>
        </p:txBody>
      </p:sp>
    </p:spTree>
    <p:extLst>
      <p:ext uri="{BB962C8B-B14F-4D97-AF65-F5344CB8AC3E}">
        <p14:creationId xmlns:p14="http://schemas.microsoft.com/office/powerpoint/2010/main" val="10464551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bwMode="auto">
          <a:noFill/>
          <a:ln>
            <a:solidFill>
              <a:srgbClr val="000000"/>
            </a:solidFill>
            <a:miter lim="800000"/>
            <a:headEnd/>
            <a:tailEnd/>
          </a:ln>
        </p:spPr>
      </p:sp>
      <p:sp>
        <p:nvSpPr>
          <p:cNvPr id="207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77508" name="Slide Number Placeholder 3"/>
          <p:cNvSpPr>
            <a:spLocks noGrp="1"/>
          </p:cNvSpPr>
          <p:nvPr>
            <p:ph type="sldNum" sz="quarter" idx="5"/>
          </p:nvPr>
        </p:nvSpPr>
        <p:spPr bwMode="auto">
          <a:ln>
            <a:miter lim="800000"/>
            <a:headEnd/>
            <a:tailEnd/>
          </a:ln>
        </p:spPr>
        <p:txBody>
          <a:bodyPr/>
          <a:lstStyle/>
          <a:p>
            <a:fld id="{F33D09E9-53D6-47D4-84B9-E096DE7ADED3}" type="slidenum">
              <a:rPr lang="en-US" altLang="zh-CN"/>
              <a:pPr/>
              <a:t>111</a:t>
            </a:fld>
            <a:endParaRPr lang="en-US" altLang="zh-CN"/>
          </a:p>
        </p:txBody>
      </p:sp>
    </p:spTree>
    <p:extLst>
      <p:ext uri="{BB962C8B-B14F-4D97-AF65-F5344CB8AC3E}">
        <p14:creationId xmlns:p14="http://schemas.microsoft.com/office/powerpoint/2010/main" val="7050266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bwMode="auto">
          <a:noFill/>
          <a:ln>
            <a:solidFill>
              <a:srgbClr val="000000"/>
            </a:solidFill>
            <a:miter lim="800000"/>
            <a:headEnd/>
            <a:tailEnd/>
          </a:ln>
        </p:spPr>
      </p:sp>
      <p:sp>
        <p:nvSpPr>
          <p:cNvPr id="2088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281604" name="Slide Number Placeholder 3"/>
          <p:cNvSpPr>
            <a:spLocks noGrp="1"/>
          </p:cNvSpPr>
          <p:nvPr>
            <p:ph type="sldNum" sz="quarter" idx="5"/>
          </p:nvPr>
        </p:nvSpPr>
        <p:spPr bwMode="auto">
          <a:ln>
            <a:miter lim="800000"/>
            <a:headEnd/>
            <a:tailEnd/>
          </a:ln>
        </p:spPr>
        <p:txBody>
          <a:bodyPr/>
          <a:lstStyle/>
          <a:p>
            <a:fld id="{E9E55445-B456-45B8-9A95-FC53C21AECC9}" type="slidenum">
              <a:rPr lang="en-US" altLang="zh-CN"/>
              <a:pPr/>
              <a:t>124</a:t>
            </a:fld>
            <a:endParaRPr lang="en-US" altLang="zh-CN"/>
          </a:p>
        </p:txBody>
      </p:sp>
    </p:spTree>
    <p:extLst>
      <p:ext uri="{BB962C8B-B14F-4D97-AF65-F5344CB8AC3E}">
        <p14:creationId xmlns:p14="http://schemas.microsoft.com/office/powerpoint/2010/main" val="3143704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63844" name="Slide Number Placeholder 3"/>
          <p:cNvSpPr>
            <a:spLocks noGrp="1"/>
          </p:cNvSpPr>
          <p:nvPr>
            <p:ph type="sldNum" sz="quarter" idx="5"/>
          </p:nvPr>
        </p:nvSpPr>
        <p:spPr bwMode="auto">
          <a:ln>
            <a:miter lim="800000"/>
            <a:headEnd/>
            <a:tailEnd/>
          </a:ln>
        </p:spPr>
        <p:txBody>
          <a:bodyPr/>
          <a:lstStyle/>
          <a:p>
            <a:fld id="{D3450338-33DF-412A-B9C1-0E86714C868F}" type="slidenum">
              <a:rPr lang="en-US" altLang="zh-CN"/>
              <a:pPr/>
              <a:t>11</a:t>
            </a:fld>
            <a:endParaRPr lang="en-US" altLang="zh-CN"/>
          </a:p>
        </p:txBody>
      </p:sp>
    </p:spTree>
    <p:extLst>
      <p:ext uri="{BB962C8B-B14F-4D97-AF65-F5344CB8AC3E}">
        <p14:creationId xmlns:p14="http://schemas.microsoft.com/office/powerpoint/2010/main" val="1030488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63844" name="Slide Number Placeholder 3"/>
          <p:cNvSpPr>
            <a:spLocks noGrp="1"/>
          </p:cNvSpPr>
          <p:nvPr>
            <p:ph type="sldNum" sz="quarter" idx="5"/>
          </p:nvPr>
        </p:nvSpPr>
        <p:spPr bwMode="auto">
          <a:ln>
            <a:miter lim="800000"/>
            <a:headEnd/>
            <a:tailEnd/>
          </a:ln>
        </p:spPr>
        <p:txBody>
          <a:bodyPr/>
          <a:lstStyle/>
          <a:p>
            <a:fld id="{D3450338-33DF-412A-B9C1-0E86714C868F}" type="slidenum">
              <a:rPr lang="en-US" altLang="zh-CN"/>
              <a:pPr/>
              <a:t>12</a:t>
            </a:fld>
            <a:endParaRPr lang="en-US" altLang="zh-CN"/>
          </a:p>
        </p:txBody>
      </p:sp>
    </p:spTree>
    <p:extLst>
      <p:ext uri="{BB962C8B-B14F-4D97-AF65-F5344CB8AC3E}">
        <p14:creationId xmlns:p14="http://schemas.microsoft.com/office/powerpoint/2010/main" val="1200770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p:spPr>
      </p:sp>
      <p:sp>
        <p:nvSpPr>
          <p:cNvPr id="1556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65892" name="Slide Number Placeholder 3"/>
          <p:cNvSpPr>
            <a:spLocks noGrp="1"/>
          </p:cNvSpPr>
          <p:nvPr>
            <p:ph type="sldNum" sz="quarter" idx="5"/>
          </p:nvPr>
        </p:nvSpPr>
        <p:spPr bwMode="auto">
          <a:ln>
            <a:miter lim="800000"/>
            <a:headEnd/>
            <a:tailEnd/>
          </a:ln>
        </p:spPr>
        <p:txBody>
          <a:bodyPr/>
          <a:lstStyle/>
          <a:p>
            <a:fld id="{5654856B-1AF5-42CA-A5DB-DD2A5F7C3260}" type="slidenum">
              <a:rPr lang="en-US" altLang="zh-CN"/>
              <a:pPr/>
              <a:t>13</a:t>
            </a:fld>
            <a:endParaRPr lang="en-US" altLang="zh-CN"/>
          </a:p>
        </p:txBody>
      </p:sp>
    </p:spTree>
    <p:extLst>
      <p:ext uri="{BB962C8B-B14F-4D97-AF65-F5344CB8AC3E}">
        <p14:creationId xmlns:p14="http://schemas.microsoft.com/office/powerpoint/2010/main" val="3735806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p:spPr>
      </p:sp>
      <p:sp>
        <p:nvSpPr>
          <p:cNvPr id="156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66916" name="Slide Number Placeholder 3"/>
          <p:cNvSpPr>
            <a:spLocks noGrp="1"/>
          </p:cNvSpPr>
          <p:nvPr>
            <p:ph type="sldNum" sz="quarter" idx="5"/>
          </p:nvPr>
        </p:nvSpPr>
        <p:spPr bwMode="auto">
          <a:ln>
            <a:miter lim="800000"/>
            <a:headEnd/>
            <a:tailEnd/>
          </a:ln>
        </p:spPr>
        <p:txBody>
          <a:bodyPr/>
          <a:lstStyle/>
          <a:p>
            <a:fld id="{A4D27069-B1B1-4E5B-98EA-FC13024E19F2}" type="slidenum">
              <a:rPr lang="en-US" altLang="zh-CN"/>
              <a:pPr/>
              <a:t>14</a:t>
            </a:fld>
            <a:endParaRPr lang="en-US" altLang="zh-CN"/>
          </a:p>
        </p:txBody>
      </p:sp>
    </p:spTree>
    <p:extLst>
      <p:ext uri="{BB962C8B-B14F-4D97-AF65-F5344CB8AC3E}">
        <p14:creationId xmlns:p14="http://schemas.microsoft.com/office/powerpoint/2010/main" val="30796712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16"/>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zh-CN" altLang="zh-CN">
              <a:solidFill>
                <a:srgbClr val="FFFFFF"/>
              </a:solidFill>
              <a:cs typeface="Arial" charset="0"/>
            </a:endParaRPr>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19"/>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7" name="Freeform 20"/>
            <p:cNvSpPr>
              <a:spLocks/>
            </p:cNvSpPr>
            <p:nvPr/>
          </p:nvSpPr>
          <p:spPr bwMode="auto">
            <a:xfrm>
              <a:off x="35926" y="5135025"/>
              <a:ext cx="9108074" cy="838869"/>
            </a:xfrm>
            <a:custGeom>
              <a:avLst/>
              <a:gdLst>
                <a:gd name="T0" fmla="*/ 0 w 5760"/>
                <a:gd name="T1" fmla="*/ 0 h 528"/>
                <a:gd name="T2" fmla="*/ 9108074 w 5760"/>
                <a:gd name="T3" fmla="*/ 0 h 528"/>
                <a:gd name="T4" fmla="*/ 9108074 w 5760"/>
                <a:gd name="T5" fmla="*/ 838869 h 528"/>
                <a:gd name="T6" fmla="*/ 75901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w="9525" cap="flat" cmpd="sng" algn="ctr">
              <a:noFill/>
              <a:prstDash val="solid"/>
              <a:round/>
              <a:headEnd type="none" w="med" len="med"/>
              <a:tailEnd type="none" w="med" len="med"/>
            </a:ln>
          </p:spPr>
          <p:txBody>
            <a:bodyPr/>
            <a:lstStyle/>
            <a:p>
              <a:endParaRPr lang="zh-CN" altLang="en-US"/>
            </a:p>
          </p:txBody>
        </p:sp>
        <p:sp>
          <p:nvSpPr>
            <p:cNvPr id="8" name="Freeform 22"/>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endParaRPr lang="zh-CN" altLang="zh-CN">
                <a:solidFill>
                  <a:srgbClr val="FFFFFF"/>
                </a:solidFill>
                <a:cs typeface="Arial" charset="0"/>
              </a:endParaRPr>
            </a:p>
          </p:txBody>
        </p:sp>
        <p:cxnSp>
          <p:nvCxnSpPr>
            <p:cNvPr id="10" name="Straight Connector 23"/>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2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a:endParaRPr lang="zh-CN" altLang="zh-CN">
              <a:solidFill>
                <a:srgbClr val="000000"/>
              </a:solidFill>
              <a:cs typeface="Arial" charset="0"/>
            </a:endParaRPr>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2" name="Date Placeholder 29"/>
          <p:cNvSpPr>
            <a:spLocks noGrp="1"/>
          </p:cNvSpPr>
          <p:nvPr>
            <p:ph type="dt" sz="half" idx="10"/>
          </p:nvPr>
        </p:nvSpPr>
        <p:spPr/>
        <p:txBody>
          <a:bodyPr/>
          <a:lstStyle>
            <a:lvl1pPr>
              <a:defRPr>
                <a:solidFill>
                  <a:srgbClr val="FFFFFF"/>
                </a:solidFill>
              </a:defRPr>
            </a:lvl1pPr>
          </a:lstStyle>
          <a:p>
            <a:fld id="{CE737DC6-7634-4ACF-8255-E75AB97796ED}" type="datetime1">
              <a:rPr lang="en-US" altLang="zh-CN"/>
              <a:pPr/>
              <a:t>3/2/20</a:t>
            </a:fld>
            <a:endParaRPr lang="en-US" altLang="zh-CN"/>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A8C9CB87-865E-4FB3-82DF-1FF4CA1F6805}" type="slidenum">
              <a:rPr lang="en-US" altLang="zh-CN"/>
              <a:pPr/>
              <a:t>‹#›</a:t>
            </a:fld>
            <a:endParaRPr lang="en-US" altLang="zh-CN"/>
          </a:p>
        </p:txBody>
      </p:sp>
      <p:sp>
        <p:nvSpPr>
          <p:cNvPr id="14" name="Footer Placeholder 18"/>
          <p:cNvSpPr>
            <a:spLocks noGrp="1"/>
          </p:cNvSpPr>
          <p:nvPr>
            <p:ph type="ftr" sz="quarter" idx="12"/>
          </p:nvPr>
        </p:nvSpPr>
        <p:spPr>
          <a:xfrm>
            <a:off x="2743200" y="6408738"/>
            <a:ext cx="3987800" cy="365125"/>
          </a:xfrm>
        </p:spPr>
        <p:txBody>
          <a:bodyPr/>
          <a:lstStyle>
            <a:lvl1pPr>
              <a:defRPr>
                <a:solidFill>
                  <a:schemeClr val="accent1">
                    <a:tint val="20000"/>
                  </a:schemeClr>
                </a:solidFill>
              </a:defRPr>
            </a:lvl1pPr>
            <a:extLst/>
          </a:lstStyle>
          <a:p>
            <a:pPr>
              <a:defRPr/>
            </a:pP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4B5E45E6-8CE3-4055-B264-6BBDF215E5B4}" type="datetime1">
              <a:rPr lang="en-US" altLang="zh-CN"/>
              <a:pPr/>
              <a:t>3/2/20</a:t>
            </a:fld>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dirty="0"/>
          </a:p>
        </p:txBody>
      </p:sp>
      <p:sp>
        <p:nvSpPr>
          <p:cNvPr id="6" name="Slide Number Placeholder 17"/>
          <p:cNvSpPr>
            <a:spLocks noGrp="1"/>
          </p:cNvSpPr>
          <p:nvPr>
            <p:ph type="sldNum" sz="quarter" idx="12"/>
          </p:nvPr>
        </p:nvSpPr>
        <p:spPr/>
        <p:txBody>
          <a:bodyPr/>
          <a:lstStyle>
            <a:lvl1pPr>
              <a:defRPr/>
            </a:lvl1pPr>
          </a:lstStyle>
          <a:p>
            <a:fld id="{B29BD0FA-EE55-4FF8-A081-717EBF3CF39E}"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5972D593-BF28-42AC-B512-09521A62980B}" type="datetime1">
              <a:rPr lang="en-US" altLang="zh-CN"/>
              <a:pPr/>
              <a:t>3/2/20</a:t>
            </a:fld>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dirty="0"/>
          </a:p>
        </p:txBody>
      </p:sp>
      <p:sp>
        <p:nvSpPr>
          <p:cNvPr id="6" name="Slide Number Placeholder 17"/>
          <p:cNvSpPr>
            <a:spLocks noGrp="1"/>
          </p:cNvSpPr>
          <p:nvPr>
            <p:ph type="sldNum" sz="quarter" idx="12"/>
          </p:nvPr>
        </p:nvSpPr>
        <p:spPr/>
        <p:txBody>
          <a:bodyPr/>
          <a:lstStyle>
            <a:lvl1pPr>
              <a:defRPr/>
            </a:lvl1pPr>
          </a:lstStyle>
          <a:p>
            <a:fld id="{1043D579-7A25-488C-98B2-88A4E668B854}"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lvl2pPr>
              <a:buFont typeface="Wingdings" pitchFamily="2" charset="2"/>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9"/>
          <p:cNvSpPr>
            <a:spLocks noGrp="1"/>
          </p:cNvSpPr>
          <p:nvPr>
            <p:ph type="dt" sz="half" idx="10"/>
          </p:nvPr>
        </p:nvSpPr>
        <p:spPr/>
        <p:txBody>
          <a:bodyPr/>
          <a:lstStyle>
            <a:lvl1pPr>
              <a:defRPr/>
            </a:lvl1pPr>
          </a:lstStyle>
          <a:p>
            <a:fld id="{3EF978C3-3E35-4971-BF03-B3CCFDED4AFD}" type="datetime1">
              <a:rPr lang="en-US" altLang="zh-CN"/>
              <a:pPr/>
              <a:t>3/2/20</a:t>
            </a:fld>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dirty="0"/>
          </a:p>
        </p:txBody>
      </p:sp>
      <p:sp>
        <p:nvSpPr>
          <p:cNvPr id="6" name="Slide Number Placeholder 17"/>
          <p:cNvSpPr>
            <a:spLocks noGrp="1"/>
          </p:cNvSpPr>
          <p:nvPr>
            <p:ph type="sldNum" sz="quarter" idx="12"/>
          </p:nvPr>
        </p:nvSpPr>
        <p:spPr/>
        <p:txBody>
          <a:bodyPr/>
          <a:lstStyle>
            <a:lvl1pPr>
              <a:defRPr/>
            </a:lvl1pPr>
          </a:lstStyle>
          <a:p>
            <a:fld id="{CE103247-08D0-4052-B6FB-79851F87E9D6}"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16">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a:endParaRPr lang="zh-CN" altLang="zh-CN">
              <a:solidFill>
                <a:srgbClr val="000000"/>
              </a:solidFill>
              <a:cs typeface="Arial" charset="0"/>
            </a:endParaRPr>
          </a:p>
        </p:txBody>
      </p:sp>
      <p:sp>
        <p:nvSpPr>
          <p:cNvPr id="5" name="Action Button: Forward or Next 18">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a:endParaRPr lang="zh-CN" altLang="zh-CN">
              <a:solidFill>
                <a:srgbClr val="000000"/>
              </a:solidFill>
              <a:cs typeface="Arial" charset="0"/>
            </a:endParaRPr>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rtlCol="0"/>
          <a:lstStyle/>
          <a:p>
            <a:r>
              <a:rPr lang="en-US"/>
              <a:t>Click to edit Master title style</a:t>
            </a:r>
          </a:p>
        </p:txBody>
      </p:sp>
      <p:sp>
        <p:nvSpPr>
          <p:cNvPr id="6" name="Date Placeholder 3"/>
          <p:cNvSpPr>
            <a:spLocks noGrp="1"/>
          </p:cNvSpPr>
          <p:nvPr>
            <p:ph type="dt" sz="half" idx="10"/>
          </p:nvPr>
        </p:nvSpPr>
        <p:spPr/>
        <p:txBody>
          <a:bodyPr/>
          <a:lstStyle>
            <a:lvl1pPr>
              <a:defRPr/>
            </a:lvl1pPr>
          </a:lstStyle>
          <a:p>
            <a:fld id="{D05D6282-DDFB-4E02-B429-DD826C822BD9}" type="datetime1">
              <a:rPr lang="en-US" altLang="zh-CN"/>
              <a:pPr/>
              <a:t>3/2/20</a:t>
            </a:fld>
            <a:endParaRPr lang="en-US" altLang="zh-CN"/>
          </a:p>
        </p:txBody>
      </p:sp>
      <p:sp>
        <p:nvSpPr>
          <p:cNvPr id="8" name="Footer Placeholder 4"/>
          <p:cNvSpPr>
            <a:spLocks noGrp="1"/>
          </p:cNvSpPr>
          <p:nvPr>
            <p:ph type="ftr" sz="quarter" idx="11"/>
          </p:nvPr>
        </p:nvSpPr>
        <p:spPr>
          <a:xfrm>
            <a:off x="4114800" y="6408738"/>
            <a:ext cx="2616200" cy="365125"/>
          </a:xfrm>
        </p:spPr>
        <p:txBody>
          <a:bodyPr/>
          <a:lstStyle>
            <a:lvl1pPr>
              <a:defRPr/>
            </a:lvl1pPr>
            <a:extLst/>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fld id="{67BF2A3A-B04E-44F2-B055-35FAE40C538E}"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4" name="Chevron 1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zh-CN" altLang="zh-CN">
              <a:solidFill>
                <a:srgbClr val="FFFFFF"/>
              </a:solidFill>
              <a:cs typeface="Arial" charset="0"/>
            </a:endParaRPr>
          </a:p>
        </p:txBody>
      </p:sp>
      <p:sp>
        <p:nvSpPr>
          <p:cNvPr id="5" name="Chevron 18"/>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zh-CN" altLang="zh-CN">
              <a:solidFill>
                <a:srgbClr val="FFFFFF"/>
              </a:solidFill>
              <a:cs typeface="Arial" charset="0"/>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fld id="{13334043-9694-4480-A456-95E5E198E492}" type="datetime1">
              <a:rPr lang="en-US" altLang="zh-CN"/>
              <a:pPr/>
              <a:t>3/2/20</a:t>
            </a:fld>
            <a:endParaRPr lang="en-US" altLang="zh-CN"/>
          </a:p>
        </p:txBody>
      </p:sp>
      <p:sp>
        <p:nvSpPr>
          <p:cNvPr id="7" name="Footer Placeholder 4"/>
          <p:cNvSpPr>
            <a:spLocks noGrp="1"/>
          </p:cNvSpPr>
          <p:nvPr>
            <p:ph type="ftr" sz="quarter" idx="11"/>
          </p:nvPr>
        </p:nvSpPr>
        <p:spPr/>
        <p:txBody>
          <a:bodyPr/>
          <a:lstStyle>
            <a:lvl1pPr>
              <a:defRPr/>
            </a:lvl1pPr>
            <a:extLst/>
          </a:lstStyle>
          <a:p>
            <a:pPr>
              <a:defRPr/>
            </a:pPr>
            <a:endParaRPr lang="en-US" dirty="0"/>
          </a:p>
        </p:txBody>
      </p:sp>
      <p:sp>
        <p:nvSpPr>
          <p:cNvPr id="8" name="Slide Number Placeholder 5"/>
          <p:cNvSpPr>
            <a:spLocks noGrp="1"/>
          </p:cNvSpPr>
          <p:nvPr>
            <p:ph type="sldNum" sz="quarter" idx="12"/>
          </p:nvPr>
        </p:nvSpPr>
        <p:spPr/>
        <p:txBody>
          <a:bodyPr/>
          <a:lstStyle>
            <a:lvl1pPr>
              <a:defRPr/>
            </a:lvl1pPr>
          </a:lstStyle>
          <a:p>
            <a:fld id="{B0094EAD-5FBF-4293-9326-8E69BA2B328F}" type="slidenum">
              <a:rPr lang="en-US" altLang="zh-CN"/>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p:txBody>
          <a:bodyPr/>
          <a:lstStyle>
            <a:lvl1pPr>
              <a:defRPr/>
            </a:lvl1pPr>
          </a:lstStyle>
          <a:p>
            <a:fld id="{1BC30AFA-F813-406B-A740-419CFE55F32F}" type="datetime1">
              <a:rPr lang="en-US" altLang="zh-CN"/>
              <a:pPr/>
              <a:t>3/2/20</a:t>
            </a:fld>
            <a:endParaRPr lang="en-US" altLang="zh-CN"/>
          </a:p>
        </p:txBody>
      </p:sp>
      <p:sp>
        <p:nvSpPr>
          <p:cNvPr id="6" name="Footer Placeholder 5"/>
          <p:cNvSpPr>
            <a:spLocks noGrp="1"/>
          </p:cNvSpPr>
          <p:nvPr>
            <p:ph type="ftr" sz="quarter" idx="11"/>
          </p:nvPr>
        </p:nvSpPr>
        <p:spPr/>
        <p:txBody>
          <a:bodyPr/>
          <a:lstStyle>
            <a:lvl1pPr>
              <a:defRPr/>
            </a:lvl1pPr>
            <a:extLst/>
          </a:lstStyle>
          <a:p>
            <a:pPr>
              <a:defRPr/>
            </a:pPr>
            <a:endParaRPr lang="en-US" dirty="0"/>
          </a:p>
        </p:txBody>
      </p:sp>
      <p:sp>
        <p:nvSpPr>
          <p:cNvPr id="7" name="Slide Number Placeholder 6"/>
          <p:cNvSpPr>
            <a:spLocks noGrp="1"/>
          </p:cNvSpPr>
          <p:nvPr>
            <p:ph type="sldNum" sz="quarter" idx="12"/>
          </p:nvPr>
        </p:nvSpPr>
        <p:spPr/>
        <p:txBody>
          <a:bodyPr/>
          <a:lstStyle>
            <a:lvl1pPr>
              <a:defRPr/>
            </a:lvl1pPr>
          </a:lstStyle>
          <a:p>
            <a:fld id="{AAA615B3-0208-4ACE-9F34-9800BC8D7F7B}" type="slidenum">
              <a:rPr lang="en-US" altLang="zh-CN"/>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FF31D11D-ED97-4752-9732-B981D3166918}" type="datetime1">
              <a:rPr lang="en-US" altLang="zh-CN"/>
              <a:pPr/>
              <a:t>3/2/20</a:t>
            </a:fld>
            <a:endParaRPr lang="en-US" altLang="zh-CN"/>
          </a:p>
        </p:txBody>
      </p:sp>
      <p:sp>
        <p:nvSpPr>
          <p:cNvPr id="8" name="Footer Placeholder 7"/>
          <p:cNvSpPr>
            <a:spLocks noGrp="1"/>
          </p:cNvSpPr>
          <p:nvPr>
            <p:ph type="ftr" sz="quarter" idx="11"/>
          </p:nvPr>
        </p:nvSpPr>
        <p:spPr/>
        <p:txBody>
          <a:bodyPr/>
          <a:lstStyle>
            <a:lvl1pPr>
              <a:defRPr/>
            </a:lvl1pPr>
            <a:extLst/>
          </a:lstStyle>
          <a:p>
            <a:pPr>
              <a:defRPr/>
            </a:pPr>
            <a:endParaRPr lang="en-US" dirty="0"/>
          </a:p>
        </p:txBody>
      </p:sp>
      <p:sp>
        <p:nvSpPr>
          <p:cNvPr id="9" name="Slide Number Placeholder 8"/>
          <p:cNvSpPr>
            <a:spLocks noGrp="1"/>
          </p:cNvSpPr>
          <p:nvPr>
            <p:ph type="sldNum" sz="quarter" idx="12"/>
          </p:nvPr>
        </p:nvSpPr>
        <p:spPr/>
        <p:txBody>
          <a:bodyPr/>
          <a:lstStyle>
            <a:lvl1pPr>
              <a:defRPr/>
            </a:lvl1pPr>
          </a:lstStyle>
          <a:p>
            <a:fld id="{F67C3BDF-F5C0-4B80-B0F4-D120ADBB0B4C}" type="slidenum">
              <a:rPr lang="en-US" altLang="zh-CN"/>
              <a:pPr/>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0FB4E6E3-8415-4EE0-A6E6-42F4CBACCD9E}" type="datetime1">
              <a:rPr lang="en-US" altLang="zh-CN"/>
              <a:pPr/>
              <a:t>3/2/20</a:t>
            </a:fld>
            <a:endParaRPr lang="en-US" altLang="zh-CN"/>
          </a:p>
        </p:txBody>
      </p:sp>
      <p:sp>
        <p:nvSpPr>
          <p:cNvPr id="4" name="Footer Placeholder 3"/>
          <p:cNvSpPr>
            <a:spLocks noGrp="1"/>
          </p:cNvSpPr>
          <p:nvPr>
            <p:ph type="ftr" sz="quarter" idx="11"/>
          </p:nvPr>
        </p:nvSpPr>
        <p:spPr/>
        <p:txBody>
          <a:bodyPr/>
          <a:lstStyle>
            <a:lvl1pPr>
              <a:defRPr/>
            </a:lvl1pPr>
            <a:extLst/>
          </a:lstStyle>
          <a:p>
            <a:pPr>
              <a:defRPr/>
            </a:pPr>
            <a:endParaRPr lang="en-US" dirty="0"/>
          </a:p>
        </p:txBody>
      </p:sp>
      <p:sp>
        <p:nvSpPr>
          <p:cNvPr id="5" name="Slide Number Placeholder 4"/>
          <p:cNvSpPr>
            <a:spLocks noGrp="1"/>
          </p:cNvSpPr>
          <p:nvPr>
            <p:ph type="sldNum" sz="quarter" idx="12"/>
          </p:nvPr>
        </p:nvSpPr>
        <p:spPr/>
        <p:txBody>
          <a:bodyPr/>
          <a:lstStyle>
            <a:lvl1pPr>
              <a:defRPr/>
            </a:lvl1pPr>
          </a:lstStyle>
          <a:p>
            <a:fld id="{D2992E8C-7CD2-487A-97C6-06D8E61AD369}" type="slidenum">
              <a:rPr lang="en-US" altLang="zh-CN"/>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fld id="{7899F3E1-41EE-42C1-B58D-297407C5D841}" type="datetime1">
              <a:rPr lang="en-US" altLang="zh-CN"/>
              <a:pPr/>
              <a:t>3/2/20</a:t>
            </a:fld>
            <a:endParaRPr lang="en-US" altLang="zh-CN"/>
          </a:p>
        </p:txBody>
      </p:sp>
      <p:sp>
        <p:nvSpPr>
          <p:cNvPr id="3" name="Footer Placeholder 21"/>
          <p:cNvSpPr>
            <a:spLocks noGrp="1"/>
          </p:cNvSpPr>
          <p:nvPr>
            <p:ph type="ftr" sz="quarter" idx="11"/>
          </p:nvPr>
        </p:nvSpPr>
        <p:spPr/>
        <p:txBody>
          <a:bodyPr/>
          <a:lstStyle>
            <a:lvl1pPr>
              <a:defRPr/>
            </a:lvl1pPr>
          </a:lstStyle>
          <a:p>
            <a:pPr>
              <a:defRPr/>
            </a:pPr>
            <a:endParaRPr lang="en-US" dirty="0"/>
          </a:p>
        </p:txBody>
      </p:sp>
      <p:sp>
        <p:nvSpPr>
          <p:cNvPr id="4" name="Slide Number Placeholder 17"/>
          <p:cNvSpPr>
            <a:spLocks noGrp="1"/>
          </p:cNvSpPr>
          <p:nvPr>
            <p:ph type="sldNum" sz="quarter" idx="12"/>
          </p:nvPr>
        </p:nvSpPr>
        <p:spPr/>
        <p:txBody>
          <a:bodyPr/>
          <a:lstStyle>
            <a:lvl1pPr>
              <a:defRPr/>
            </a:lvl1pPr>
          </a:lstStyle>
          <a:p>
            <a:fld id="{60CA8763-C932-4BD2-9999-31770538406E}"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fld id="{91973DF3-54EA-4EBB-8705-9BC236AE326B}" type="datetime1">
              <a:rPr lang="en-US" altLang="zh-CN"/>
              <a:pPr/>
              <a:t>3/2/20</a:t>
            </a:fld>
            <a:endParaRPr lang="en-US" altLang="zh-CN"/>
          </a:p>
        </p:txBody>
      </p:sp>
      <p:sp>
        <p:nvSpPr>
          <p:cNvPr id="6" name="Footer Placeholder 5"/>
          <p:cNvSpPr>
            <a:spLocks noGrp="1"/>
          </p:cNvSpPr>
          <p:nvPr>
            <p:ph type="ftr" sz="quarter" idx="11"/>
          </p:nvPr>
        </p:nvSpPr>
        <p:spPr/>
        <p:txBody>
          <a:bodyPr/>
          <a:lstStyle>
            <a:lvl1pPr>
              <a:defRPr/>
            </a:lvl1pPr>
            <a:extLst/>
          </a:lstStyle>
          <a:p>
            <a:pPr>
              <a:defRPr/>
            </a:pPr>
            <a:endParaRPr lang="en-US" dirty="0"/>
          </a:p>
        </p:txBody>
      </p:sp>
      <p:sp>
        <p:nvSpPr>
          <p:cNvPr id="7" name="Slide Number Placeholder 6"/>
          <p:cNvSpPr>
            <a:spLocks noGrp="1"/>
          </p:cNvSpPr>
          <p:nvPr>
            <p:ph type="sldNum" sz="quarter" idx="12"/>
          </p:nvPr>
        </p:nvSpPr>
        <p:spPr/>
        <p:txBody>
          <a:bodyPr/>
          <a:lstStyle>
            <a:lvl1pPr>
              <a:defRPr/>
            </a:lvl1pPr>
          </a:lstStyle>
          <a:p>
            <a:fld id="{4F21E433-F8BB-465A-96E7-E0A78B1FED81}" type="slidenum">
              <a:rPr lang="en-US" altLang="zh-CN"/>
              <a:pPr/>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16"/>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6" name="Freeform 18"/>
          <p:cNvSpPr>
            <a:spLocks/>
          </p:cNvSpPr>
          <p:nvPr/>
        </p:nvSpPr>
        <p:spPr bwMode="auto">
          <a:xfrm>
            <a:off x="485775" y="5938838"/>
            <a:ext cx="3690938" cy="933450"/>
          </a:xfrm>
          <a:custGeom>
            <a:avLst/>
            <a:gdLst>
              <a:gd name="T0" fmla="*/ 0 w 5591"/>
              <a:gd name="T1" fmla="*/ 0 h 588"/>
              <a:gd name="T2" fmla="*/ 3802505 w 5591"/>
              <a:gd name="T3" fmla="*/ 0 h 588"/>
              <a:gd name="T4" fmla="*/ 3802505 w 5591"/>
              <a:gd name="T5" fmla="*/ 838200 h 588"/>
              <a:gd name="T6" fmla="*/ 3168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cap="flat" cmpd="sng" algn="ctr">
            <a:noFill/>
            <a:prstDash val="solid"/>
            <a:round/>
            <a:headEnd type="none" w="med" len="med"/>
            <a:tailEnd type="none" w="med" len="med"/>
          </a:ln>
        </p:spPr>
        <p:txBody>
          <a:bodyPr/>
          <a:lstStyle/>
          <a:p>
            <a:endParaRPr lang="zh-CN" altLang="en-US"/>
          </a:p>
        </p:txBody>
      </p:sp>
      <p:sp>
        <p:nvSpPr>
          <p:cNvPr id="7" name="Right Triangle 19"/>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endParaRPr lang="zh-CN" altLang="zh-CN">
              <a:solidFill>
                <a:srgbClr val="FFFFFF"/>
              </a:solidFill>
              <a:cs typeface="Arial" charset="0"/>
            </a:endParaRPr>
          </a:p>
        </p:txBody>
      </p:sp>
      <p:cxnSp>
        <p:nvCxnSpPr>
          <p:cNvPr id="8" name="Straight Connector 2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22"/>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zh-CN" altLang="zh-CN">
              <a:solidFill>
                <a:srgbClr val="FFFFFF"/>
              </a:solidFill>
              <a:cs typeface="Arial" charset="0"/>
            </a:endParaRPr>
          </a:p>
        </p:txBody>
      </p:sp>
      <p:sp>
        <p:nvSpPr>
          <p:cNvPr id="10" name="Chevron 23"/>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zh-CN" altLang="zh-CN">
              <a:solidFill>
                <a:srgbClr val="FFFFFF"/>
              </a:solidFill>
              <a:cs typeface="Arial" charset="0"/>
            </a:endParaRPr>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p:cNvSpPr>
            <a:spLocks noGrp="1"/>
          </p:cNvSpPr>
          <p:nvPr>
            <p:ph type="dt" sz="half" idx="10"/>
          </p:nvPr>
        </p:nvSpPr>
        <p:spPr/>
        <p:txBody>
          <a:bodyPr/>
          <a:lstStyle>
            <a:lvl1pPr>
              <a:defRPr/>
            </a:lvl1pPr>
          </a:lstStyle>
          <a:p>
            <a:fld id="{DBA2BC48-6503-4EFD-86DA-4255DB1A6FEA}" type="datetime1">
              <a:rPr lang="en-US" altLang="zh-CN"/>
              <a:pPr/>
              <a:t>3/2/20</a:t>
            </a:fld>
            <a:endParaRPr lang="en-US" altLang="zh-CN"/>
          </a:p>
        </p:txBody>
      </p:sp>
      <p:sp>
        <p:nvSpPr>
          <p:cNvPr id="12" name="Footer Placeholder 5"/>
          <p:cNvSpPr>
            <a:spLocks noGrp="1"/>
          </p:cNvSpPr>
          <p:nvPr>
            <p:ph type="ftr" sz="quarter" idx="11"/>
          </p:nvPr>
        </p:nvSpPr>
        <p:spPr>
          <a:xfrm>
            <a:off x="4379913" y="6408738"/>
            <a:ext cx="2351087" cy="365125"/>
          </a:xfrm>
        </p:spPr>
        <p:txBody>
          <a:bodyPr/>
          <a:lstStyle>
            <a:lvl1pPr>
              <a:defRPr>
                <a:solidFill>
                  <a:schemeClr val="tx1"/>
                </a:solidFill>
              </a:defRPr>
            </a:lvl1pPr>
            <a:extLst/>
          </a:lstStyle>
          <a:p>
            <a:pPr>
              <a:defRPr/>
            </a:pPr>
            <a:endParaRPr lang="en-US" dirty="0"/>
          </a:p>
        </p:txBody>
      </p:sp>
      <p:sp>
        <p:nvSpPr>
          <p:cNvPr id="13" name="Slide Number Placeholder 6"/>
          <p:cNvSpPr>
            <a:spLocks noGrp="1"/>
          </p:cNvSpPr>
          <p:nvPr>
            <p:ph type="sldNum" sz="quarter" idx="12"/>
          </p:nvPr>
        </p:nvSpPr>
        <p:spPr/>
        <p:txBody>
          <a:bodyPr/>
          <a:lstStyle>
            <a:lvl1pPr>
              <a:defRPr/>
            </a:lvl1pPr>
          </a:lstStyle>
          <a:p>
            <a:fld id="{A8C16179-5B64-4C2F-BCA9-83176BA037E6}" type="slidenum">
              <a:rPr lang="en-US" altLang="zh-CN"/>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027" name="Freeform 11"/>
          <p:cNvSpPr>
            <a:spLocks/>
          </p:cNvSpPr>
          <p:nvPr/>
        </p:nvSpPr>
        <p:spPr bwMode="auto">
          <a:xfrm>
            <a:off x="485775" y="5938838"/>
            <a:ext cx="3690938" cy="933450"/>
          </a:xfrm>
          <a:custGeom>
            <a:avLst/>
            <a:gdLst>
              <a:gd name="T0" fmla="*/ 0 w 5591"/>
              <a:gd name="T1" fmla="*/ 0 h 588"/>
              <a:gd name="T2" fmla="*/ 3802505 w 5591"/>
              <a:gd name="T3" fmla="*/ 0 h 588"/>
              <a:gd name="T4" fmla="*/ 3802505 w 5591"/>
              <a:gd name="T5" fmla="*/ 838200 h 588"/>
              <a:gd name="T6" fmla="*/ 3168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cap="flat" cmpd="sng" algn="ctr">
            <a:noFill/>
            <a:prstDash val="solid"/>
            <a:round/>
            <a:headEnd type="none" w="med" len="med"/>
            <a:tailEnd type="none" w="med" len="med"/>
          </a:ln>
        </p:spPr>
        <p:txBody>
          <a:bodyPr/>
          <a:lstStyle/>
          <a:p>
            <a:endParaRPr lang="zh-CN" alt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endParaRPr lang="zh-CN" altLang="zh-CN">
              <a:solidFill>
                <a:srgbClr val="FFFFFF"/>
              </a:solidFill>
              <a:cs typeface="Arial"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1033" name="Text Placeholder 29"/>
          <p:cNvSpPr>
            <a:spLocks noGrp="1"/>
          </p:cNvSpPr>
          <p:nvPr>
            <p:ph type="body" idx="1"/>
          </p:nvPr>
        </p:nvSpPr>
        <p:spPr bwMode="auto">
          <a:xfrm>
            <a:off x="457200" y="1481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wrap="square" lIns="91440" tIns="45720" rIns="91440" bIns="45720" numCol="1" anchor="b" anchorCtr="0" compatLnSpc="1">
            <a:prstTxWarp prst="textNoShape">
              <a:avLst/>
            </a:prstTxWarp>
          </a:bodyPr>
          <a:lstStyle>
            <a:lvl1pPr>
              <a:defRPr sz="1000">
                <a:latin typeface="Lucida Sans Unicode" pitchFamily="34" charset="0"/>
                <a:ea typeface="宋体" charset="-122"/>
              </a:defRPr>
            </a:lvl1pPr>
          </a:lstStyle>
          <a:p>
            <a:fld id="{6B549CB5-2070-4623-B224-FD196AA9B1DB}" type="datetime1">
              <a:rPr lang="en-US" altLang="zh-CN"/>
              <a:pPr/>
              <a:t>3/2/20</a:t>
            </a:fld>
            <a:endParaRPr lang="en-US" altLang="zh-CN"/>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cs typeface="+mn-cs"/>
              </a:defRPr>
            </a:lvl1pPr>
            <a:extLst/>
          </a:lstStyle>
          <a:p>
            <a:pPr>
              <a:defRPr/>
            </a:pPr>
            <a:endParaRPr lang="en-US" dirty="0"/>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itchFamily="34" charset="0"/>
                <a:ea typeface="宋体" charset="-122"/>
              </a:defRPr>
            </a:lvl1pPr>
          </a:lstStyle>
          <a:p>
            <a:fld id="{673C3304-43DC-426C-BB0F-CF382B8E514F}" type="slidenum">
              <a:rPr lang="en-US" altLang="zh-CN"/>
              <a:pPr/>
              <a:t>‹#›</a:t>
            </a:fld>
            <a:endParaRPr lang="en-US" altLang="zh-CN"/>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a:endParaRPr lang="zh-CN" altLang="zh-CN">
              <a:solidFill>
                <a:srgbClr val="000000"/>
              </a:solidFill>
              <a:cs typeface="Arial" charset="0"/>
            </a:endParaRPr>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a:endParaRPr lang="zh-CN" altLang="zh-CN">
              <a:solidFill>
                <a:srgbClr val="000000"/>
              </a:solidFill>
              <a:cs typeface="Arial" charset="0"/>
            </a:endParaRPr>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82" r:id="rId7"/>
    <p:sldLayoutId id="2147483792" r:id="rId8"/>
    <p:sldLayoutId id="2147483793" r:id="rId9"/>
    <p:sldLayoutId id="2147483783" r:id="rId10"/>
    <p:sldLayoutId id="2147483784" r:id="rId11"/>
    <p:sldLayoutId id="2147483785"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s://docs.oracle.com/en/java/javase/13/docs/api/java.base/java/util/EnumSet.html"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eaLnBrk="1" fontAlgn="auto" hangingPunct="1">
              <a:spcAft>
                <a:spcPts val="0"/>
              </a:spcAft>
              <a:defRPr/>
            </a:pPr>
            <a:r>
              <a:rPr lang="en-US" dirty="0">
                <a:solidFill>
                  <a:srgbClr val="3380E6"/>
                </a:solidFill>
                <a:latin typeface="Goudy Sans Medium"/>
              </a:rPr>
              <a:t>Chapter 8</a:t>
            </a:r>
            <a:br>
              <a:rPr lang="en-US" dirty="0">
                <a:solidFill>
                  <a:srgbClr val="3380E6"/>
                </a:solidFill>
                <a:latin typeface="Goudy Sans Medium"/>
              </a:rPr>
            </a:br>
            <a:r>
              <a:rPr lang="en-US" dirty="0">
                <a:solidFill>
                  <a:srgbClr val="3380E6"/>
                </a:solidFill>
                <a:latin typeface="Goudy Sans Medium"/>
              </a:rPr>
              <a:t>Classes and Objects: A Deeper Look</a:t>
            </a:r>
          </a:p>
        </p:txBody>
      </p:sp>
      <p:sp>
        <p:nvSpPr>
          <p:cNvPr id="10243" name="Subtitle 3"/>
          <p:cNvSpPr>
            <a:spLocks noGrp="1"/>
          </p:cNvSpPr>
          <p:nvPr>
            <p:ph type="subTitle" idx="1"/>
          </p:nvPr>
        </p:nvSpPr>
        <p:spPr>
          <a:xfrm>
            <a:off x="685800" y="3611563"/>
            <a:ext cx="7772400" cy="1200150"/>
          </a:xfrm>
        </p:spPr>
        <p:txBody>
          <a:bodyPr/>
          <a:lstStyle/>
          <a:p>
            <a:pPr marR="0" eaLnBrk="1" hangingPunct="1"/>
            <a:endParaRPr lang="en-US" altLang="zh-CN" dirty="0">
              <a:ea typeface="宋体" charset="-122"/>
            </a:endParaRPr>
          </a:p>
        </p:txBody>
      </p:sp>
      <p:sp>
        <p:nvSpPr>
          <p:cNvPr id="4" name="Footer Placeholder 3"/>
          <p:cNvSpPr>
            <a:spLocks noGrp="1"/>
          </p:cNvSpPr>
          <p:nvPr>
            <p:ph type="ftr" sz="quarter" idx="12"/>
          </p:nvPr>
        </p:nvSpPr>
        <p:spPr/>
        <p:txBody>
          <a:bodyPr/>
          <a:lstStyle/>
          <a:p>
            <a:pPr>
              <a:defRPr/>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24B5A1"/>
                </a:solidFill>
                <a:latin typeface="Arial"/>
              </a:rPr>
              <a:t>8.2  </a:t>
            </a:r>
            <a:r>
              <a:rPr lang="en-US">
                <a:solidFill>
                  <a:srgbClr val="3380E6"/>
                </a:solidFill>
                <a:latin typeface="Lucida Console"/>
              </a:rPr>
              <a:t>Time</a:t>
            </a:r>
            <a:r>
              <a:rPr lang="en-US">
                <a:solidFill>
                  <a:srgbClr val="3380E6"/>
                </a:solidFill>
                <a:latin typeface="Arial"/>
              </a:rPr>
              <a:t> Class Case Study (Cont.)</a:t>
            </a:r>
          </a:p>
        </p:txBody>
      </p:sp>
      <p:sp>
        <p:nvSpPr>
          <p:cNvPr id="20483"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charset="-122"/>
              </a:rPr>
              <a:t>Class </a:t>
            </a:r>
            <a:r>
              <a:rPr lang="en-US" altLang="zh-CN" dirty="0">
                <a:solidFill>
                  <a:srgbClr val="000000"/>
                </a:solidFill>
                <a:latin typeface="Lucida Console" pitchFamily="49" charset="0"/>
                <a:ea typeface="宋体" charset="-122"/>
              </a:rPr>
              <a:t>Time1</a:t>
            </a:r>
            <a:r>
              <a:rPr lang="en-US" altLang="zh-CN" dirty="0">
                <a:solidFill>
                  <a:srgbClr val="000000"/>
                </a:solidFill>
                <a:latin typeface="Times New Roman" pitchFamily="18" charset="0"/>
                <a:ea typeface="宋体" charset="-122"/>
              </a:rPr>
              <a:t> does not declare a constructor, so the class has </a:t>
            </a:r>
            <a:r>
              <a:rPr lang="en-US" altLang="zh-CN" dirty="0">
                <a:solidFill>
                  <a:srgbClr val="FF0000"/>
                </a:solidFill>
                <a:latin typeface="Times New Roman" pitchFamily="18" charset="0"/>
                <a:ea typeface="宋体" charset="-122"/>
              </a:rPr>
              <a:t>a default constructor </a:t>
            </a:r>
            <a:r>
              <a:rPr lang="en-US" altLang="zh-CN" dirty="0">
                <a:solidFill>
                  <a:srgbClr val="000000"/>
                </a:solidFill>
                <a:latin typeface="Times New Roman" pitchFamily="18" charset="0"/>
                <a:ea typeface="宋体" charset="-122"/>
              </a:rPr>
              <a:t>that is supplied by the compiler. </a:t>
            </a:r>
          </a:p>
          <a:p>
            <a:pPr eaLnBrk="1" hangingPunct="1"/>
            <a:r>
              <a:rPr lang="en-US" altLang="zh-CN" dirty="0">
                <a:solidFill>
                  <a:srgbClr val="000000"/>
                </a:solidFill>
                <a:latin typeface="Times New Roman" pitchFamily="18" charset="0"/>
                <a:ea typeface="宋体" charset="-122"/>
              </a:rPr>
              <a:t>Each instance variable implicitly receives the default value </a:t>
            </a:r>
            <a:r>
              <a:rPr lang="en-US" altLang="zh-CN" dirty="0">
                <a:solidFill>
                  <a:srgbClr val="000000"/>
                </a:solidFill>
                <a:latin typeface="Lucida Console" pitchFamily="49" charset="0"/>
                <a:ea typeface="宋体" charset="-122"/>
              </a:rPr>
              <a:t>0</a:t>
            </a:r>
            <a:r>
              <a:rPr lang="en-US" altLang="zh-CN" dirty="0">
                <a:solidFill>
                  <a:srgbClr val="000000"/>
                </a:solidFill>
                <a:latin typeface="Times New Roman" pitchFamily="18" charset="0"/>
                <a:ea typeface="宋体" charset="-122"/>
              </a:rPr>
              <a:t> for an </a:t>
            </a:r>
            <a:r>
              <a:rPr lang="en-US" altLang="zh-CN" dirty="0">
                <a:solidFill>
                  <a:srgbClr val="000000"/>
                </a:solidFill>
                <a:latin typeface="Lucida Console" pitchFamily="49" charset="0"/>
                <a:ea typeface="宋体" charset="-122"/>
              </a:rPr>
              <a:t>int</a:t>
            </a:r>
            <a:r>
              <a:rPr lang="en-US" altLang="zh-CN" dirty="0">
                <a:solidFill>
                  <a:srgbClr val="000000"/>
                </a:solidFill>
                <a:latin typeface="Times New Roman" pitchFamily="18" charset="0"/>
                <a:ea typeface="宋体" charset="-122"/>
              </a:rPr>
              <a:t>. </a:t>
            </a:r>
          </a:p>
          <a:p>
            <a:pPr eaLnBrk="1" hangingPunct="1"/>
            <a:r>
              <a:rPr lang="en-US" altLang="zh-CN" dirty="0">
                <a:solidFill>
                  <a:srgbClr val="000000"/>
                </a:solidFill>
                <a:latin typeface="Times New Roman" pitchFamily="18" charset="0"/>
                <a:ea typeface="宋体" charset="-122"/>
              </a:rPr>
              <a:t>Instance variables also can be initialized when they are declared in the class body, using the same initialization syntax as with a local variable.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8.14  </a:t>
            </a:r>
            <a:r>
              <a:rPr lang="en-US" dirty="0">
                <a:solidFill>
                  <a:srgbClr val="3380E6"/>
                </a:solidFill>
                <a:latin typeface="Lucida Console"/>
              </a:rPr>
              <a:t>Time</a:t>
            </a:r>
            <a:r>
              <a:rPr lang="en-US" dirty="0">
                <a:solidFill>
                  <a:srgbClr val="3380E6"/>
                </a:solidFill>
                <a:latin typeface="Arial"/>
              </a:rPr>
              <a:t> Class Case Study: Creating Packages (Cont.)</a:t>
            </a:r>
          </a:p>
        </p:txBody>
      </p:sp>
      <p:sp>
        <p:nvSpPr>
          <p:cNvPr id="118787" name="Text Placeholder 2"/>
          <p:cNvSpPr>
            <a:spLocks noGrp="1"/>
          </p:cNvSpPr>
          <p:nvPr>
            <p:ph type="body" idx="1"/>
          </p:nvPr>
        </p:nvSpPr>
        <p:spPr/>
        <p:txBody>
          <a:bodyPr/>
          <a:lstStyle/>
          <a:p>
            <a:pPr eaLnBrk="1" hangingPunct="1">
              <a:lnSpc>
                <a:spcPct val="80000"/>
              </a:lnSpc>
            </a:pPr>
            <a:r>
              <a:rPr lang="en-US" altLang="zh-CN" sz="2500" dirty="0">
                <a:solidFill>
                  <a:srgbClr val="000000"/>
                </a:solidFill>
                <a:latin typeface="Times New Roman" pitchFamily="18" charset="0"/>
                <a:ea typeface="宋体" charset="-122"/>
              </a:rPr>
              <a:t>Compile the class so that it’s stored in the appropriate package. </a:t>
            </a:r>
          </a:p>
          <a:p>
            <a:pPr eaLnBrk="1" hangingPunct="1">
              <a:lnSpc>
                <a:spcPct val="80000"/>
              </a:lnSpc>
            </a:pPr>
            <a:r>
              <a:rPr lang="en-US" altLang="zh-CN" sz="2500" dirty="0">
                <a:solidFill>
                  <a:srgbClr val="000000"/>
                </a:solidFill>
                <a:latin typeface="Times New Roman" pitchFamily="18" charset="0"/>
                <a:ea typeface="宋体" charset="-122"/>
              </a:rPr>
              <a:t>When a Java file containing a </a:t>
            </a:r>
            <a:r>
              <a:rPr lang="en-US" altLang="zh-CN" sz="2500" dirty="0">
                <a:solidFill>
                  <a:srgbClr val="000000"/>
                </a:solidFill>
                <a:latin typeface="Lucida Console" pitchFamily="49" charset="0"/>
                <a:ea typeface="宋体" charset="-122"/>
              </a:rPr>
              <a:t>package</a:t>
            </a:r>
            <a:r>
              <a:rPr lang="en-US" altLang="zh-CN" sz="2500" dirty="0">
                <a:solidFill>
                  <a:srgbClr val="000000"/>
                </a:solidFill>
                <a:latin typeface="Times New Roman" pitchFamily="18" charset="0"/>
                <a:ea typeface="宋体" charset="-122"/>
              </a:rPr>
              <a:t> declaration is compiled, the resulting class file is placed in the directory specified by the declaration. </a:t>
            </a:r>
          </a:p>
          <a:p>
            <a:pPr eaLnBrk="1" hangingPunct="1">
              <a:lnSpc>
                <a:spcPct val="80000"/>
              </a:lnSpc>
            </a:pPr>
            <a:r>
              <a:rPr lang="en-US" altLang="zh-CN" sz="2500" dirty="0">
                <a:solidFill>
                  <a:srgbClr val="000000"/>
                </a:solidFill>
                <a:latin typeface="Times New Roman" pitchFamily="18" charset="0"/>
                <a:ea typeface="宋体" charset="-122"/>
              </a:rPr>
              <a:t>The </a:t>
            </a:r>
            <a:r>
              <a:rPr lang="en-US" altLang="zh-CN" sz="2500" dirty="0">
                <a:solidFill>
                  <a:srgbClr val="000000"/>
                </a:solidFill>
                <a:latin typeface="Lucida Console" pitchFamily="49" charset="0"/>
                <a:ea typeface="宋体" charset="-122"/>
              </a:rPr>
              <a:t>package</a:t>
            </a:r>
            <a:r>
              <a:rPr lang="en-US" altLang="zh-CN" sz="2500" dirty="0">
                <a:solidFill>
                  <a:srgbClr val="000000"/>
                </a:solidFill>
                <a:latin typeface="Times New Roman" pitchFamily="18" charset="0"/>
                <a:ea typeface="宋体" charset="-122"/>
              </a:rPr>
              <a:t> declaration </a:t>
            </a:r>
          </a:p>
          <a:p>
            <a:pPr lvl="2" eaLnBrk="1" hangingPunct="1">
              <a:lnSpc>
                <a:spcPct val="80000"/>
              </a:lnSpc>
              <a:buFont typeface="Wingdings 2" pitchFamily="18" charset="2"/>
              <a:buNone/>
            </a:pPr>
            <a:r>
              <a:rPr lang="en-US" altLang="zh-CN" sz="1900" dirty="0">
                <a:solidFill>
                  <a:srgbClr val="000000"/>
                </a:solidFill>
                <a:latin typeface="Lucida Console" pitchFamily="49" charset="0"/>
                <a:ea typeface="宋体" charset="-122"/>
              </a:rPr>
              <a:t>	</a:t>
            </a:r>
            <a:r>
              <a:rPr lang="en-US" altLang="zh-CN" sz="1900" dirty="0">
                <a:solidFill>
                  <a:srgbClr val="00B050"/>
                </a:solidFill>
                <a:latin typeface="Lucida Console" pitchFamily="49" charset="0"/>
                <a:ea typeface="宋体" charset="-122"/>
              </a:rPr>
              <a:t>package com.deitel.jhtp.ch08;</a:t>
            </a:r>
          </a:p>
          <a:p>
            <a:pPr eaLnBrk="1" hangingPunct="1">
              <a:lnSpc>
                <a:spcPct val="80000"/>
              </a:lnSpc>
            </a:pPr>
            <a:r>
              <a:rPr lang="en-US" altLang="zh-CN" sz="2500" dirty="0">
                <a:solidFill>
                  <a:srgbClr val="000000"/>
                </a:solidFill>
                <a:latin typeface="Times New Roman" pitchFamily="18" charset="0"/>
                <a:ea typeface="宋体" charset="-122"/>
              </a:rPr>
              <a:t>indicates that class </a:t>
            </a:r>
            <a:r>
              <a:rPr lang="en-US" altLang="zh-CN" sz="2500" dirty="0">
                <a:solidFill>
                  <a:srgbClr val="000000"/>
                </a:solidFill>
                <a:latin typeface="Lucida Console" pitchFamily="49" charset="0"/>
                <a:ea typeface="宋体" charset="-122"/>
              </a:rPr>
              <a:t>Time1</a:t>
            </a:r>
            <a:r>
              <a:rPr lang="en-US" altLang="zh-CN" sz="2500" dirty="0">
                <a:solidFill>
                  <a:srgbClr val="000000"/>
                </a:solidFill>
                <a:latin typeface="Times New Roman" pitchFamily="18" charset="0"/>
                <a:ea typeface="宋体" charset="-122"/>
              </a:rPr>
              <a:t> should be placed in the directory</a:t>
            </a:r>
          </a:p>
          <a:p>
            <a:pPr lvl="2" eaLnBrk="1" hangingPunct="1">
              <a:lnSpc>
                <a:spcPct val="80000"/>
              </a:lnSpc>
              <a:buFont typeface="Wingdings 2" pitchFamily="18" charset="2"/>
              <a:buNone/>
            </a:pPr>
            <a:r>
              <a:rPr lang="en-US" altLang="zh-CN" sz="1900" dirty="0">
                <a:solidFill>
                  <a:srgbClr val="000000"/>
                </a:solidFill>
                <a:latin typeface="Lucida Console" pitchFamily="49" charset="0"/>
                <a:ea typeface="宋体" charset="-122"/>
              </a:rPr>
              <a:t>	</a:t>
            </a:r>
            <a:r>
              <a:rPr lang="en-US" altLang="zh-CN" sz="1900" dirty="0">
                <a:solidFill>
                  <a:srgbClr val="00B050"/>
                </a:solidFill>
                <a:latin typeface="Lucida Console" pitchFamily="49" charset="0"/>
                <a:ea typeface="宋体" charset="-122"/>
              </a:rPr>
              <a:t>com</a:t>
            </a:r>
            <a:br>
              <a:rPr lang="en-US" altLang="zh-CN" sz="1900" dirty="0">
                <a:solidFill>
                  <a:srgbClr val="00B050"/>
                </a:solidFill>
                <a:latin typeface="Lucida Console" pitchFamily="49" charset="0"/>
                <a:ea typeface="宋体" charset="-122"/>
              </a:rPr>
            </a:br>
            <a:r>
              <a:rPr lang="en-US" altLang="zh-CN" sz="1900" dirty="0">
                <a:solidFill>
                  <a:srgbClr val="00B050"/>
                </a:solidFill>
                <a:latin typeface="Lucida Console" pitchFamily="49" charset="0"/>
                <a:ea typeface="宋体" charset="-122"/>
              </a:rPr>
              <a:t>   </a:t>
            </a:r>
            <a:r>
              <a:rPr lang="en-US" altLang="zh-CN" sz="1900" dirty="0" err="1">
                <a:solidFill>
                  <a:srgbClr val="00B050"/>
                </a:solidFill>
                <a:latin typeface="Lucida Console" pitchFamily="49" charset="0"/>
                <a:ea typeface="宋体" charset="-122"/>
              </a:rPr>
              <a:t>deitel</a:t>
            </a:r>
            <a:br>
              <a:rPr lang="en-US" altLang="zh-CN" sz="1900" dirty="0">
                <a:solidFill>
                  <a:srgbClr val="00B050"/>
                </a:solidFill>
                <a:latin typeface="Lucida Console" pitchFamily="49" charset="0"/>
                <a:ea typeface="宋体" charset="-122"/>
              </a:rPr>
            </a:br>
            <a:r>
              <a:rPr lang="en-US" altLang="zh-CN" sz="1900" dirty="0">
                <a:solidFill>
                  <a:srgbClr val="00B050"/>
                </a:solidFill>
                <a:latin typeface="Lucida Console" pitchFamily="49" charset="0"/>
                <a:ea typeface="宋体" charset="-122"/>
              </a:rPr>
              <a:t>      </a:t>
            </a:r>
            <a:r>
              <a:rPr lang="en-US" altLang="zh-CN" sz="1900" dirty="0" err="1">
                <a:solidFill>
                  <a:srgbClr val="00B050"/>
                </a:solidFill>
                <a:latin typeface="Lucida Console" pitchFamily="49" charset="0"/>
                <a:ea typeface="宋体" charset="-122"/>
              </a:rPr>
              <a:t>jhtp</a:t>
            </a:r>
            <a:br>
              <a:rPr lang="en-US" altLang="zh-CN" sz="1900" dirty="0">
                <a:solidFill>
                  <a:srgbClr val="00B050"/>
                </a:solidFill>
                <a:latin typeface="Lucida Console" pitchFamily="49" charset="0"/>
                <a:ea typeface="宋体" charset="-122"/>
              </a:rPr>
            </a:br>
            <a:r>
              <a:rPr lang="en-US" altLang="zh-CN" sz="1900" dirty="0">
                <a:solidFill>
                  <a:srgbClr val="00B050"/>
                </a:solidFill>
                <a:latin typeface="Lucida Console" pitchFamily="49" charset="0"/>
                <a:ea typeface="宋体" charset="-122"/>
              </a:rPr>
              <a:t>         ch08</a:t>
            </a:r>
          </a:p>
          <a:p>
            <a:pPr eaLnBrk="1" hangingPunct="1">
              <a:lnSpc>
                <a:spcPct val="80000"/>
              </a:lnSpc>
            </a:pPr>
            <a:r>
              <a:rPr lang="en-US" altLang="zh-CN" sz="2500" dirty="0">
                <a:solidFill>
                  <a:srgbClr val="000000"/>
                </a:solidFill>
                <a:latin typeface="Times New Roman" pitchFamily="18" charset="0"/>
                <a:ea typeface="宋体" charset="-122"/>
              </a:rPr>
              <a:t>The directory names in the </a:t>
            </a:r>
            <a:r>
              <a:rPr lang="en-US" altLang="zh-CN" sz="2500" dirty="0">
                <a:solidFill>
                  <a:srgbClr val="000000"/>
                </a:solidFill>
                <a:latin typeface="Lucida Console" pitchFamily="49" charset="0"/>
                <a:ea typeface="宋体" charset="-122"/>
              </a:rPr>
              <a:t>package</a:t>
            </a:r>
            <a:r>
              <a:rPr lang="en-US" altLang="zh-CN" sz="2500" dirty="0">
                <a:solidFill>
                  <a:srgbClr val="000000"/>
                </a:solidFill>
                <a:latin typeface="Times New Roman" pitchFamily="18" charset="0"/>
                <a:ea typeface="宋体" charset="-122"/>
              </a:rPr>
              <a:t> declaration specify the exact location of the classes in the package.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8.14  </a:t>
            </a:r>
            <a:r>
              <a:rPr lang="en-US" dirty="0">
                <a:solidFill>
                  <a:srgbClr val="3380E6"/>
                </a:solidFill>
                <a:latin typeface="Lucida Console"/>
              </a:rPr>
              <a:t>Time</a:t>
            </a:r>
            <a:r>
              <a:rPr lang="en-US" dirty="0">
                <a:solidFill>
                  <a:srgbClr val="3380E6"/>
                </a:solidFill>
                <a:latin typeface="Arial"/>
              </a:rPr>
              <a:t> Class Case Study: Creating Packages (Cont.)</a:t>
            </a:r>
          </a:p>
        </p:txBody>
      </p:sp>
      <p:sp>
        <p:nvSpPr>
          <p:cNvPr id="119811" name="Text Placeholder 2"/>
          <p:cNvSpPr>
            <a:spLocks noGrp="1"/>
          </p:cNvSpPr>
          <p:nvPr>
            <p:ph type="body" idx="1"/>
          </p:nvPr>
        </p:nvSpPr>
        <p:spPr/>
        <p:txBody>
          <a:bodyPr/>
          <a:lstStyle/>
          <a:p>
            <a:pPr eaLnBrk="1" hangingPunct="1">
              <a:lnSpc>
                <a:spcPct val="90000"/>
              </a:lnSpc>
            </a:pPr>
            <a:r>
              <a:rPr lang="en-US" altLang="zh-CN" dirty="0" err="1">
                <a:solidFill>
                  <a:srgbClr val="000000"/>
                </a:solidFill>
                <a:latin typeface="Lucida Console" pitchFamily="49" charset="0"/>
                <a:ea typeface="宋体" charset="-122"/>
              </a:rPr>
              <a:t>javac</a:t>
            </a:r>
            <a:r>
              <a:rPr lang="en-US" altLang="zh-CN" dirty="0">
                <a:solidFill>
                  <a:srgbClr val="000000"/>
                </a:solidFill>
                <a:latin typeface="Times New Roman" pitchFamily="18" charset="0"/>
                <a:ea typeface="宋体" charset="-122"/>
              </a:rPr>
              <a:t> command-line option </a:t>
            </a:r>
            <a:r>
              <a:rPr lang="en-US" altLang="zh-CN" dirty="0">
                <a:solidFill>
                  <a:srgbClr val="0000FF"/>
                </a:solidFill>
                <a:latin typeface="LucidaSansTypewriter" pitchFamily="49" charset="0"/>
                <a:ea typeface="宋体" charset="-122"/>
              </a:rPr>
              <a:t>-d</a:t>
            </a:r>
            <a:r>
              <a:rPr lang="en-US" altLang="zh-CN" dirty="0">
                <a:solidFill>
                  <a:srgbClr val="000000"/>
                </a:solidFill>
                <a:latin typeface="Times New Roman" pitchFamily="18" charset="0"/>
                <a:ea typeface="宋体" charset="-122"/>
              </a:rPr>
              <a:t> causes the </a:t>
            </a:r>
            <a:r>
              <a:rPr lang="en-US" altLang="zh-CN" dirty="0" err="1">
                <a:solidFill>
                  <a:srgbClr val="000000"/>
                </a:solidFill>
                <a:latin typeface="Lucida Console" pitchFamily="49" charset="0"/>
                <a:ea typeface="宋体" charset="-122"/>
              </a:rPr>
              <a:t>javac</a:t>
            </a:r>
            <a:r>
              <a:rPr lang="en-US" altLang="zh-CN" dirty="0">
                <a:solidFill>
                  <a:srgbClr val="000000"/>
                </a:solidFill>
                <a:latin typeface="Times New Roman" pitchFamily="18" charset="0"/>
                <a:ea typeface="宋体" charset="-122"/>
              </a:rPr>
              <a:t> compiler to create appropriate directories based on the class’s </a:t>
            </a:r>
            <a:r>
              <a:rPr lang="en-US" altLang="zh-CN" dirty="0">
                <a:solidFill>
                  <a:srgbClr val="000000"/>
                </a:solidFill>
                <a:latin typeface="Lucida Console" pitchFamily="49" charset="0"/>
                <a:ea typeface="宋体" charset="-122"/>
              </a:rPr>
              <a:t>package</a:t>
            </a:r>
            <a:r>
              <a:rPr lang="en-US" altLang="zh-CN" dirty="0">
                <a:solidFill>
                  <a:srgbClr val="000000"/>
                </a:solidFill>
                <a:latin typeface="Times New Roman" pitchFamily="18" charset="0"/>
                <a:ea typeface="宋体" charset="-122"/>
              </a:rPr>
              <a:t> declaration. </a:t>
            </a:r>
          </a:p>
          <a:p>
            <a:pPr lvl="1" eaLnBrk="1" hangingPunct="1">
              <a:lnSpc>
                <a:spcPct val="90000"/>
              </a:lnSpc>
            </a:pPr>
            <a:r>
              <a:rPr lang="en-US" altLang="zh-CN" dirty="0">
                <a:solidFill>
                  <a:srgbClr val="000000"/>
                </a:solidFill>
                <a:latin typeface="Times New Roman" pitchFamily="18" charset="0"/>
                <a:ea typeface="宋体" charset="-122"/>
              </a:rPr>
              <a:t>The option also specifies where the directories should be stored. </a:t>
            </a:r>
          </a:p>
          <a:p>
            <a:pPr eaLnBrk="1" hangingPunct="1">
              <a:lnSpc>
                <a:spcPct val="90000"/>
              </a:lnSpc>
            </a:pPr>
            <a:r>
              <a:rPr lang="en-US" altLang="zh-CN" dirty="0">
                <a:solidFill>
                  <a:srgbClr val="000000"/>
                </a:solidFill>
                <a:latin typeface="Times New Roman" pitchFamily="18" charset="0"/>
                <a:ea typeface="宋体" charset="-122"/>
              </a:rPr>
              <a:t>Example:</a:t>
            </a:r>
          </a:p>
          <a:p>
            <a:pPr lvl="2" eaLnBrk="1" hangingPunct="1">
              <a:lnSpc>
                <a:spcPct val="90000"/>
              </a:lnSpc>
              <a:buFont typeface="Wingdings 2" pitchFamily="18" charset="2"/>
              <a:buNone/>
            </a:pPr>
            <a:r>
              <a:rPr lang="en-US" altLang="zh-CN" dirty="0">
                <a:solidFill>
                  <a:srgbClr val="00B050"/>
                </a:solidFill>
                <a:latin typeface="Lucida Console" pitchFamily="49" charset="0"/>
                <a:ea typeface="宋体" charset="-122"/>
              </a:rPr>
              <a:t>	</a:t>
            </a:r>
            <a:r>
              <a:rPr lang="en-US" altLang="zh-CN" dirty="0" err="1">
                <a:solidFill>
                  <a:srgbClr val="00B050"/>
                </a:solidFill>
                <a:latin typeface="Lucida Console" pitchFamily="49" charset="0"/>
                <a:ea typeface="宋体" charset="-122"/>
              </a:rPr>
              <a:t>javac</a:t>
            </a:r>
            <a:r>
              <a:rPr lang="en-US" altLang="zh-CN" dirty="0">
                <a:solidFill>
                  <a:srgbClr val="00B050"/>
                </a:solidFill>
                <a:latin typeface="Lucida Console" pitchFamily="49" charset="0"/>
                <a:ea typeface="宋体" charset="-122"/>
              </a:rPr>
              <a:t> -d . Time1.java</a:t>
            </a:r>
          </a:p>
          <a:p>
            <a:pPr eaLnBrk="1" hangingPunct="1">
              <a:lnSpc>
                <a:spcPct val="90000"/>
              </a:lnSpc>
            </a:pPr>
            <a:r>
              <a:rPr lang="en-US" altLang="zh-CN" dirty="0">
                <a:solidFill>
                  <a:srgbClr val="000000"/>
                </a:solidFill>
                <a:latin typeface="Times New Roman" pitchFamily="18" charset="0"/>
                <a:ea typeface="宋体" charset="-122"/>
              </a:rPr>
              <a:t>specifies that the first directory in our package name should be placed in the current directory (</a:t>
            </a:r>
            <a:r>
              <a:rPr lang="en-US" altLang="zh-CN" dirty="0">
                <a:solidFill>
                  <a:srgbClr val="000000"/>
                </a:solidFill>
                <a:latin typeface="Lucida Console" pitchFamily="49" charset="0"/>
                <a:ea typeface="宋体" charset="-122"/>
              </a:rPr>
              <a:t>.</a:t>
            </a:r>
            <a:r>
              <a:rPr lang="en-US" altLang="zh-CN" dirty="0">
                <a:solidFill>
                  <a:srgbClr val="000000"/>
                </a:solidFill>
                <a:latin typeface="Times New Roman" pitchFamily="18" charset="0"/>
                <a:ea typeface="宋体" charset="-122"/>
              </a:rPr>
              <a:t>). </a:t>
            </a:r>
          </a:p>
          <a:p>
            <a:pPr eaLnBrk="1" hangingPunct="1">
              <a:lnSpc>
                <a:spcPct val="90000"/>
              </a:lnSpc>
            </a:pPr>
            <a:r>
              <a:rPr lang="en-US" altLang="zh-CN" dirty="0">
                <a:solidFill>
                  <a:srgbClr val="000000"/>
                </a:solidFill>
                <a:latin typeface="Times New Roman" pitchFamily="18" charset="0"/>
                <a:ea typeface="宋体" charset="-122"/>
              </a:rPr>
              <a:t>The compiled classes are placed into the directory that is named last in the </a:t>
            </a:r>
            <a:r>
              <a:rPr lang="en-US" altLang="zh-CN" dirty="0">
                <a:solidFill>
                  <a:srgbClr val="000000"/>
                </a:solidFill>
                <a:latin typeface="Lucida Console" pitchFamily="49" charset="0"/>
                <a:ea typeface="宋体" charset="-122"/>
              </a:rPr>
              <a:t>package</a:t>
            </a:r>
            <a:r>
              <a:rPr lang="en-US" altLang="zh-CN" dirty="0">
                <a:solidFill>
                  <a:srgbClr val="000000"/>
                </a:solidFill>
                <a:latin typeface="Times New Roman" pitchFamily="18" charset="0"/>
                <a:ea typeface="宋体" charset="-122"/>
              </a:rPr>
              <a:t> statement.</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8.14  </a:t>
            </a:r>
            <a:r>
              <a:rPr lang="en-US" dirty="0">
                <a:solidFill>
                  <a:srgbClr val="3380E6"/>
                </a:solidFill>
                <a:latin typeface="Lucida Console"/>
              </a:rPr>
              <a:t>Time</a:t>
            </a:r>
            <a:r>
              <a:rPr lang="en-US" dirty="0">
                <a:solidFill>
                  <a:srgbClr val="3380E6"/>
                </a:solidFill>
                <a:latin typeface="Arial"/>
              </a:rPr>
              <a:t> Class Case Study: Creating Packages (Cont.)</a:t>
            </a:r>
          </a:p>
        </p:txBody>
      </p:sp>
      <p:sp>
        <p:nvSpPr>
          <p:cNvPr id="120835" name="Text Placeholder 2"/>
          <p:cNvSpPr>
            <a:spLocks noGrp="1"/>
          </p:cNvSpPr>
          <p:nvPr>
            <p:ph type="body" idx="1"/>
          </p:nvPr>
        </p:nvSpPr>
        <p:spPr/>
        <p:txBody>
          <a:bodyPr/>
          <a:lstStyle/>
          <a:p>
            <a:pPr eaLnBrk="1" hangingPunct="1">
              <a:lnSpc>
                <a:spcPct val="90000"/>
              </a:lnSpc>
            </a:pPr>
            <a:r>
              <a:rPr lang="en-US" altLang="zh-CN" dirty="0">
                <a:solidFill>
                  <a:srgbClr val="000000"/>
                </a:solidFill>
                <a:latin typeface="Times New Roman" pitchFamily="18" charset="0"/>
                <a:ea typeface="宋体" charset="-122"/>
              </a:rPr>
              <a:t>The </a:t>
            </a:r>
            <a:r>
              <a:rPr lang="en-US" altLang="zh-CN" dirty="0">
                <a:solidFill>
                  <a:srgbClr val="000000"/>
                </a:solidFill>
                <a:latin typeface="Lucida Console" pitchFamily="49" charset="0"/>
                <a:ea typeface="宋体" charset="-122"/>
              </a:rPr>
              <a:t>package</a:t>
            </a:r>
            <a:r>
              <a:rPr lang="en-US" altLang="zh-CN" dirty="0">
                <a:solidFill>
                  <a:srgbClr val="000000"/>
                </a:solidFill>
                <a:latin typeface="Times New Roman" pitchFamily="18" charset="0"/>
                <a:ea typeface="宋体" charset="-122"/>
              </a:rPr>
              <a:t> name is part of the </a:t>
            </a:r>
            <a:r>
              <a:rPr lang="en-US" altLang="zh-CN" dirty="0">
                <a:solidFill>
                  <a:srgbClr val="0000FF"/>
                </a:solidFill>
                <a:latin typeface="Times New Roman" pitchFamily="18" charset="0"/>
                <a:ea typeface="宋体" charset="-122"/>
              </a:rPr>
              <a:t>fully qualified class name</a:t>
            </a:r>
            <a:r>
              <a:rPr lang="en-US" altLang="zh-CN" dirty="0">
                <a:solidFill>
                  <a:srgbClr val="000000"/>
                </a:solidFill>
                <a:latin typeface="Times New Roman" pitchFamily="18" charset="0"/>
                <a:ea typeface="宋体" charset="-122"/>
              </a:rPr>
              <a:t>.</a:t>
            </a:r>
          </a:p>
          <a:p>
            <a:pPr lvl="1" eaLnBrk="1" hangingPunct="1">
              <a:lnSpc>
                <a:spcPct val="90000"/>
              </a:lnSpc>
            </a:pPr>
            <a:r>
              <a:rPr lang="en-US" altLang="zh-CN" dirty="0">
                <a:solidFill>
                  <a:srgbClr val="000000"/>
                </a:solidFill>
                <a:latin typeface="Times New Roman" pitchFamily="18" charset="0"/>
                <a:ea typeface="宋体" charset="-122"/>
              </a:rPr>
              <a:t>Class </a:t>
            </a:r>
            <a:r>
              <a:rPr lang="en-US" altLang="zh-CN" dirty="0">
                <a:solidFill>
                  <a:srgbClr val="000000"/>
                </a:solidFill>
                <a:latin typeface="Lucida Console" pitchFamily="49" charset="0"/>
                <a:ea typeface="宋体" charset="-122"/>
              </a:rPr>
              <a:t>Time1</a:t>
            </a:r>
            <a:r>
              <a:rPr lang="en-US" altLang="zh-CN" dirty="0">
                <a:solidFill>
                  <a:srgbClr val="000000"/>
                </a:solidFill>
                <a:latin typeface="Times New Roman" pitchFamily="18" charset="0"/>
                <a:ea typeface="宋体" charset="-122"/>
              </a:rPr>
              <a:t>’s name is actually </a:t>
            </a:r>
            <a:r>
              <a:rPr lang="en-US" altLang="zh-CN" dirty="0">
                <a:solidFill>
                  <a:srgbClr val="000000"/>
                </a:solidFill>
                <a:latin typeface="Lucida Console" pitchFamily="49" charset="0"/>
                <a:ea typeface="宋体" charset="-122"/>
              </a:rPr>
              <a:t>com.deitel.jhtp.ch08.Time1</a:t>
            </a:r>
          </a:p>
          <a:p>
            <a:pPr eaLnBrk="1" hangingPunct="1">
              <a:lnSpc>
                <a:spcPct val="90000"/>
              </a:lnSpc>
            </a:pPr>
            <a:r>
              <a:rPr lang="en-US" altLang="zh-CN" dirty="0">
                <a:solidFill>
                  <a:srgbClr val="000000"/>
                </a:solidFill>
                <a:latin typeface="Times New Roman" pitchFamily="18" charset="0"/>
                <a:ea typeface="宋体" charset="-122"/>
              </a:rPr>
              <a:t>Can use the fully qualified name in programs, or </a:t>
            </a:r>
            <a:r>
              <a:rPr lang="en-US" altLang="zh-CN" dirty="0">
                <a:solidFill>
                  <a:srgbClr val="000000"/>
                </a:solidFill>
                <a:latin typeface="Lucida Console" pitchFamily="49" charset="0"/>
                <a:ea typeface="宋体" charset="-122"/>
              </a:rPr>
              <a:t>import</a:t>
            </a:r>
            <a:r>
              <a:rPr lang="en-US" altLang="zh-CN" dirty="0">
                <a:solidFill>
                  <a:srgbClr val="000000"/>
                </a:solidFill>
                <a:latin typeface="Times New Roman" pitchFamily="18" charset="0"/>
                <a:ea typeface="宋体" charset="-122"/>
              </a:rPr>
              <a:t> the class and use its </a:t>
            </a:r>
            <a:r>
              <a:rPr lang="en-US" altLang="zh-CN" dirty="0">
                <a:solidFill>
                  <a:srgbClr val="0000FF"/>
                </a:solidFill>
                <a:latin typeface="Times New Roman" pitchFamily="18" charset="0"/>
                <a:ea typeface="宋体" charset="-122"/>
              </a:rPr>
              <a:t>simple name</a:t>
            </a:r>
            <a:r>
              <a:rPr lang="en-US" altLang="zh-CN" dirty="0">
                <a:solidFill>
                  <a:srgbClr val="000000"/>
                </a:solidFill>
                <a:latin typeface="Times New Roman" pitchFamily="18" charset="0"/>
                <a:ea typeface="宋体" charset="-122"/>
              </a:rPr>
              <a:t> (the class name by itself). </a:t>
            </a:r>
          </a:p>
          <a:p>
            <a:pPr eaLnBrk="1" hangingPunct="1">
              <a:lnSpc>
                <a:spcPct val="90000"/>
              </a:lnSpc>
            </a:pPr>
            <a:r>
              <a:rPr lang="en-US" altLang="zh-CN" dirty="0">
                <a:solidFill>
                  <a:srgbClr val="000000"/>
                </a:solidFill>
                <a:latin typeface="Times New Roman" pitchFamily="18" charset="0"/>
                <a:ea typeface="宋体" charset="-122"/>
              </a:rPr>
              <a:t>If another package contains a class by the same name, the fully qualified class names can be used to distinguish between the classes in the program and prevent a </a:t>
            </a:r>
            <a:r>
              <a:rPr lang="en-US" altLang="zh-CN" dirty="0">
                <a:solidFill>
                  <a:srgbClr val="FF0000"/>
                </a:solidFill>
                <a:latin typeface="Times New Roman" pitchFamily="18" charset="0"/>
                <a:ea typeface="宋体" charset="-122"/>
              </a:rPr>
              <a:t>name conflict </a:t>
            </a:r>
            <a:r>
              <a:rPr lang="en-US" altLang="zh-CN" dirty="0">
                <a:solidFill>
                  <a:srgbClr val="000000"/>
                </a:solidFill>
                <a:latin typeface="Times New Roman" pitchFamily="18" charset="0"/>
                <a:ea typeface="宋体" charset="-122"/>
              </a:rPr>
              <a:t>(also called a </a:t>
            </a:r>
            <a:r>
              <a:rPr lang="en-US" altLang="zh-CN" dirty="0">
                <a:solidFill>
                  <a:srgbClr val="0000FF"/>
                </a:solidFill>
                <a:latin typeface="Times New Roman" pitchFamily="18" charset="0"/>
                <a:ea typeface="宋体" charset="-122"/>
              </a:rPr>
              <a:t>name collision</a:t>
            </a:r>
            <a:r>
              <a:rPr lang="en-US" altLang="zh-CN" dirty="0">
                <a:solidFill>
                  <a:srgbClr val="000000"/>
                </a:solidFill>
                <a:latin typeface="Times New Roman" pitchFamily="18" charset="0"/>
                <a:ea typeface="宋体" charset="-122"/>
              </a:rPr>
              <a:t>).</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8.14  </a:t>
            </a:r>
            <a:r>
              <a:rPr lang="en-US" dirty="0">
                <a:solidFill>
                  <a:srgbClr val="3380E6"/>
                </a:solidFill>
                <a:latin typeface="Lucida Console"/>
              </a:rPr>
              <a:t>Time</a:t>
            </a:r>
            <a:r>
              <a:rPr lang="en-US" dirty="0">
                <a:solidFill>
                  <a:srgbClr val="3380E6"/>
                </a:solidFill>
                <a:latin typeface="Arial"/>
              </a:rPr>
              <a:t> Class Case Study: Creating Packages (Cont.)</a:t>
            </a:r>
          </a:p>
        </p:txBody>
      </p:sp>
      <p:sp>
        <p:nvSpPr>
          <p:cNvPr id="121859" name="Text Placeholder 2"/>
          <p:cNvSpPr>
            <a:spLocks noGrp="1"/>
          </p:cNvSpPr>
          <p:nvPr>
            <p:ph type="body" idx="1"/>
          </p:nvPr>
        </p:nvSpPr>
        <p:spPr/>
        <p:txBody>
          <a:bodyPr/>
          <a:lstStyle/>
          <a:p>
            <a:pPr eaLnBrk="1" hangingPunct="1">
              <a:lnSpc>
                <a:spcPct val="90000"/>
              </a:lnSpc>
            </a:pPr>
            <a:r>
              <a:rPr lang="en-US" altLang="zh-CN" sz="2500" dirty="0">
                <a:solidFill>
                  <a:srgbClr val="000000"/>
                </a:solidFill>
                <a:latin typeface="Times New Roman" pitchFamily="18" charset="0"/>
                <a:ea typeface="宋体" charset="-122"/>
              </a:rPr>
              <a:t>Fig. 8.15, line 3 is a </a:t>
            </a:r>
            <a:r>
              <a:rPr lang="en-US" altLang="zh-CN" sz="2500" dirty="0">
                <a:solidFill>
                  <a:srgbClr val="0000FF"/>
                </a:solidFill>
                <a:latin typeface="Times New Roman" pitchFamily="18" charset="0"/>
                <a:ea typeface="宋体" charset="-122"/>
              </a:rPr>
              <a:t>single-type-import declaration</a:t>
            </a:r>
          </a:p>
          <a:p>
            <a:pPr lvl="1" eaLnBrk="1" hangingPunct="1">
              <a:lnSpc>
                <a:spcPct val="90000"/>
              </a:lnSpc>
            </a:pPr>
            <a:r>
              <a:rPr lang="en-US" altLang="zh-CN" sz="2100" dirty="0">
                <a:solidFill>
                  <a:srgbClr val="000000"/>
                </a:solidFill>
                <a:latin typeface="Times New Roman" pitchFamily="18" charset="0"/>
                <a:ea typeface="宋体" charset="-122"/>
              </a:rPr>
              <a:t>It specifies one class to import. </a:t>
            </a:r>
          </a:p>
          <a:p>
            <a:pPr eaLnBrk="1" hangingPunct="1">
              <a:lnSpc>
                <a:spcPct val="90000"/>
              </a:lnSpc>
            </a:pPr>
            <a:r>
              <a:rPr lang="en-US" altLang="zh-CN" sz="2500" dirty="0">
                <a:solidFill>
                  <a:srgbClr val="000000"/>
                </a:solidFill>
                <a:latin typeface="Times New Roman" pitchFamily="18" charset="0"/>
                <a:ea typeface="宋体" charset="-122"/>
              </a:rPr>
              <a:t>When your program uses multiple classes from the same package, you can import those classes with a </a:t>
            </a:r>
            <a:r>
              <a:rPr lang="en-US" altLang="zh-CN" sz="2500" dirty="0">
                <a:solidFill>
                  <a:srgbClr val="0000FF"/>
                </a:solidFill>
                <a:latin typeface="Times New Roman" pitchFamily="18" charset="0"/>
                <a:ea typeface="宋体" charset="-122"/>
              </a:rPr>
              <a:t>type-import-on-demand declaration</a:t>
            </a:r>
            <a:r>
              <a:rPr lang="en-US" altLang="zh-CN" sz="2500" dirty="0">
                <a:solidFill>
                  <a:srgbClr val="000000"/>
                </a:solidFill>
                <a:latin typeface="Times New Roman" pitchFamily="18" charset="0"/>
                <a:ea typeface="宋体" charset="-122"/>
              </a:rPr>
              <a:t>. </a:t>
            </a:r>
          </a:p>
          <a:p>
            <a:pPr eaLnBrk="1" hangingPunct="1">
              <a:lnSpc>
                <a:spcPct val="90000"/>
              </a:lnSpc>
            </a:pPr>
            <a:r>
              <a:rPr lang="en-US" altLang="zh-CN" sz="2500" dirty="0">
                <a:solidFill>
                  <a:srgbClr val="000000"/>
                </a:solidFill>
                <a:latin typeface="Times New Roman" pitchFamily="18" charset="0"/>
                <a:ea typeface="宋体" charset="-122"/>
              </a:rPr>
              <a:t>Example:</a:t>
            </a:r>
          </a:p>
          <a:p>
            <a:pPr lvl="2" eaLnBrk="1" hangingPunct="1">
              <a:lnSpc>
                <a:spcPct val="90000"/>
              </a:lnSpc>
              <a:buFont typeface="Wingdings 2" pitchFamily="18" charset="2"/>
              <a:buNone/>
            </a:pPr>
            <a:r>
              <a:rPr lang="fr-FR" sz="1900" dirty="0">
                <a:solidFill>
                  <a:srgbClr val="0000FF"/>
                </a:solidFill>
                <a:latin typeface="Lucida Console" pitchFamily="49" charset="0"/>
              </a:rPr>
              <a:t>	import</a:t>
            </a:r>
            <a:r>
              <a:rPr lang="fr-FR" sz="1900" dirty="0">
                <a:solidFill>
                  <a:srgbClr val="000000"/>
                </a:solidFill>
                <a:latin typeface="Lucida Console" pitchFamily="49" charset="0"/>
              </a:rPr>
              <a:t> java.util.*; </a:t>
            </a:r>
            <a:r>
              <a:rPr lang="fr-FR" sz="1900" dirty="0">
                <a:solidFill>
                  <a:srgbClr val="00BF00"/>
                </a:solidFill>
                <a:latin typeface="Lucida Console" pitchFamily="49" charset="0"/>
              </a:rPr>
              <a:t>// import java.util classes</a:t>
            </a:r>
          </a:p>
          <a:p>
            <a:pPr eaLnBrk="1" hangingPunct="1">
              <a:lnSpc>
                <a:spcPct val="90000"/>
              </a:lnSpc>
            </a:pPr>
            <a:r>
              <a:rPr lang="en-US" altLang="zh-CN" sz="2500" dirty="0">
                <a:solidFill>
                  <a:srgbClr val="000000"/>
                </a:solidFill>
                <a:latin typeface="Times New Roman" pitchFamily="18" charset="0"/>
                <a:ea typeface="宋体" charset="-122"/>
              </a:rPr>
              <a:t>uses an asterisk (</a:t>
            </a:r>
            <a:r>
              <a:rPr lang="en-US" altLang="zh-CN" sz="2500" dirty="0">
                <a:solidFill>
                  <a:srgbClr val="000000"/>
                </a:solidFill>
                <a:latin typeface="Lucida Console" pitchFamily="49" charset="0"/>
                <a:ea typeface="宋体" charset="-122"/>
              </a:rPr>
              <a:t>*</a:t>
            </a:r>
            <a:r>
              <a:rPr lang="en-US" altLang="zh-CN" sz="2500" dirty="0">
                <a:solidFill>
                  <a:srgbClr val="000000"/>
                </a:solidFill>
                <a:latin typeface="Times New Roman" pitchFamily="18" charset="0"/>
                <a:ea typeface="宋体" charset="-122"/>
              </a:rPr>
              <a:t>) at the end of the </a:t>
            </a:r>
            <a:r>
              <a:rPr lang="en-US" altLang="zh-CN" sz="2500" dirty="0">
                <a:solidFill>
                  <a:srgbClr val="000000"/>
                </a:solidFill>
                <a:latin typeface="Lucida Console" pitchFamily="49" charset="0"/>
                <a:ea typeface="宋体" charset="-122"/>
              </a:rPr>
              <a:t>import</a:t>
            </a:r>
            <a:r>
              <a:rPr lang="en-US" altLang="zh-CN" sz="2500" dirty="0">
                <a:solidFill>
                  <a:srgbClr val="000000"/>
                </a:solidFill>
                <a:latin typeface="Times New Roman" pitchFamily="18" charset="0"/>
                <a:ea typeface="宋体" charset="-122"/>
              </a:rPr>
              <a:t> declaration to inform the compiler that all </a:t>
            </a:r>
            <a:r>
              <a:rPr lang="en-US" altLang="zh-CN" sz="2500" dirty="0">
                <a:solidFill>
                  <a:srgbClr val="000000"/>
                </a:solidFill>
                <a:latin typeface="Lucida Console" pitchFamily="49" charset="0"/>
                <a:ea typeface="宋体" charset="-122"/>
              </a:rPr>
              <a:t>public</a:t>
            </a:r>
            <a:r>
              <a:rPr lang="en-US" altLang="zh-CN" sz="2500" dirty="0">
                <a:solidFill>
                  <a:srgbClr val="000000"/>
                </a:solidFill>
                <a:latin typeface="Times New Roman" pitchFamily="18" charset="0"/>
                <a:ea typeface="宋体" charset="-122"/>
              </a:rPr>
              <a:t> classes from the </a:t>
            </a:r>
            <a:r>
              <a:rPr lang="en-US" altLang="zh-CN" sz="2500" dirty="0" err="1">
                <a:solidFill>
                  <a:srgbClr val="000000"/>
                </a:solidFill>
                <a:latin typeface="Lucida Console" pitchFamily="49" charset="0"/>
                <a:ea typeface="宋体" charset="-122"/>
              </a:rPr>
              <a:t>java.util</a:t>
            </a:r>
            <a:r>
              <a:rPr lang="en-US" altLang="zh-CN" sz="2500" dirty="0">
                <a:solidFill>
                  <a:srgbClr val="000000"/>
                </a:solidFill>
                <a:latin typeface="Times New Roman" pitchFamily="18" charset="0"/>
                <a:ea typeface="宋体" charset="-122"/>
              </a:rPr>
              <a:t> package are available for use in the program. </a:t>
            </a:r>
          </a:p>
          <a:p>
            <a:pPr lvl="1" eaLnBrk="1" hangingPunct="1">
              <a:lnSpc>
                <a:spcPct val="90000"/>
              </a:lnSpc>
            </a:pPr>
            <a:r>
              <a:rPr lang="en-US" altLang="zh-CN" sz="2100" dirty="0">
                <a:solidFill>
                  <a:srgbClr val="000000"/>
                </a:solidFill>
                <a:latin typeface="Times New Roman" pitchFamily="18" charset="0"/>
                <a:ea typeface="宋体" charset="-122"/>
              </a:rPr>
              <a:t>Only the classes from package </a:t>
            </a:r>
            <a:r>
              <a:rPr lang="en-US" altLang="zh-CN" sz="2100" dirty="0">
                <a:solidFill>
                  <a:srgbClr val="000000"/>
                </a:solidFill>
                <a:latin typeface="Lucida Console" pitchFamily="49" charset="0"/>
                <a:ea typeface="宋体" charset="-122"/>
              </a:rPr>
              <a:t>java-.</a:t>
            </a:r>
            <a:r>
              <a:rPr lang="en-US" altLang="zh-CN" sz="2100" dirty="0" err="1">
                <a:solidFill>
                  <a:srgbClr val="000000"/>
                </a:solidFill>
                <a:latin typeface="Lucida Console" pitchFamily="49" charset="0"/>
                <a:ea typeface="宋体" charset="-122"/>
              </a:rPr>
              <a:t>util</a:t>
            </a:r>
            <a:r>
              <a:rPr lang="en-US" altLang="zh-CN" sz="2100" dirty="0">
                <a:solidFill>
                  <a:srgbClr val="000000"/>
                </a:solidFill>
                <a:latin typeface="Times New Roman" pitchFamily="18" charset="0"/>
                <a:ea typeface="宋体" charset="-122"/>
              </a:rPr>
              <a:t> that are used in the program are loaded by the JVM.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1" descr="ch08imageslides_Page_70.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1" descr="ch08imageslides_Page_71.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1" descr="ch08imageslides_Page_72.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1" descr="ch08imageslides_Page_73.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8.14  </a:t>
            </a:r>
            <a:r>
              <a:rPr lang="en-US" dirty="0">
                <a:solidFill>
                  <a:srgbClr val="3380E6"/>
                </a:solidFill>
                <a:latin typeface="Lucida Console"/>
              </a:rPr>
              <a:t>Time</a:t>
            </a:r>
            <a:r>
              <a:rPr lang="en-US" dirty="0">
                <a:solidFill>
                  <a:srgbClr val="3380E6"/>
                </a:solidFill>
                <a:latin typeface="Arial"/>
              </a:rPr>
              <a:t> Class Case Study: Creating Packages (Cont.)</a:t>
            </a:r>
          </a:p>
        </p:txBody>
      </p:sp>
      <p:sp>
        <p:nvSpPr>
          <p:cNvPr id="126979" name="Text Placeholder 2"/>
          <p:cNvSpPr>
            <a:spLocks noGrp="1"/>
          </p:cNvSpPr>
          <p:nvPr>
            <p:ph type="body" idx="1"/>
          </p:nvPr>
        </p:nvSpPr>
        <p:spPr/>
        <p:txBody>
          <a:bodyPr/>
          <a:lstStyle/>
          <a:p>
            <a:pPr eaLnBrk="1" hangingPunct="1">
              <a:lnSpc>
                <a:spcPct val="90000"/>
              </a:lnSpc>
            </a:pPr>
            <a:r>
              <a:rPr lang="en-US" altLang="zh-CN" dirty="0">
                <a:solidFill>
                  <a:srgbClr val="000000"/>
                </a:solidFill>
                <a:latin typeface="Times New Roman" pitchFamily="18" charset="0"/>
                <a:ea typeface="宋体" charset="-122"/>
              </a:rPr>
              <a:t>Specifying the </a:t>
            </a:r>
            <a:r>
              <a:rPr lang="en-US" altLang="zh-CN" dirty="0" err="1">
                <a:solidFill>
                  <a:srgbClr val="000000"/>
                </a:solidFill>
                <a:latin typeface="Times New Roman" pitchFamily="18" charset="0"/>
                <a:ea typeface="宋体" charset="-122"/>
              </a:rPr>
              <a:t>Classpath</a:t>
            </a:r>
            <a:r>
              <a:rPr lang="en-US" altLang="zh-CN" dirty="0">
                <a:solidFill>
                  <a:srgbClr val="000000"/>
                </a:solidFill>
                <a:latin typeface="Times New Roman" pitchFamily="18" charset="0"/>
                <a:ea typeface="宋体" charset="-122"/>
              </a:rPr>
              <a:t> During Compilation</a:t>
            </a:r>
          </a:p>
          <a:p>
            <a:pPr eaLnBrk="1" hangingPunct="1">
              <a:lnSpc>
                <a:spcPct val="90000"/>
              </a:lnSpc>
            </a:pPr>
            <a:r>
              <a:rPr lang="en-US" altLang="zh-CN" dirty="0">
                <a:solidFill>
                  <a:srgbClr val="000000"/>
                </a:solidFill>
                <a:latin typeface="Times New Roman" pitchFamily="18" charset="0"/>
                <a:ea typeface="宋体" charset="-122"/>
              </a:rPr>
              <a:t>When compiling a class that uses classes from other packages, </a:t>
            </a:r>
            <a:r>
              <a:rPr lang="en-US" altLang="zh-CN" dirty="0" err="1">
                <a:solidFill>
                  <a:srgbClr val="000000"/>
                </a:solidFill>
                <a:latin typeface="Lucida Console" pitchFamily="49" charset="0"/>
                <a:ea typeface="宋体" charset="-122"/>
              </a:rPr>
              <a:t>javac</a:t>
            </a:r>
            <a:r>
              <a:rPr lang="en-US" altLang="zh-CN" dirty="0">
                <a:solidFill>
                  <a:srgbClr val="000000"/>
                </a:solidFill>
                <a:latin typeface="Times New Roman" pitchFamily="18" charset="0"/>
                <a:ea typeface="宋体" charset="-122"/>
              </a:rPr>
              <a:t> must locate the </a:t>
            </a:r>
            <a:r>
              <a:rPr lang="en-US" altLang="zh-CN" dirty="0">
                <a:solidFill>
                  <a:srgbClr val="000000"/>
                </a:solidFill>
                <a:latin typeface="Lucida Console" pitchFamily="49" charset="0"/>
                <a:ea typeface="宋体" charset="-122"/>
              </a:rPr>
              <a:t>.class</a:t>
            </a:r>
            <a:r>
              <a:rPr lang="en-US" altLang="zh-CN" dirty="0">
                <a:solidFill>
                  <a:srgbClr val="000000"/>
                </a:solidFill>
                <a:latin typeface="Times New Roman" pitchFamily="18" charset="0"/>
                <a:ea typeface="宋体" charset="-122"/>
              </a:rPr>
              <a:t> files for all other classes being used. </a:t>
            </a:r>
          </a:p>
          <a:p>
            <a:pPr eaLnBrk="1" hangingPunct="1">
              <a:lnSpc>
                <a:spcPct val="90000"/>
              </a:lnSpc>
            </a:pPr>
            <a:r>
              <a:rPr lang="en-US" altLang="zh-CN" dirty="0">
                <a:solidFill>
                  <a:srgbClr val="000000"/>
                </a:solidFill>
                <a:latin typeface="Times New Roman" pitchFamily="18" charset="0"/>
                <a:ea typeface="宋体" charset="-122"/>
              </a:rPr>
              <a:t>The compiler uses a special object called a </a:t>
            </a:r>
            <a:r>
              <a:rPr lang="en-US" altLang="zh-CN" dirty="0">
                <a:solidFill>
                  <a:srgbClr val="0000FF"/>
                </a:solidFill>
                <a:latin typeface="Times New Roman" pitchFamily="18" charset="0"/>
                <a:ea typeface="宋体" charset="-122"/>
              </a:rPr>
              <a:t>class loader</a:t>
            </a:r>
            <a:r>
              <a:rPr lang="en-US" altLang="zh-CN" dirty="0">
                <a:solidFill>
                  <a:srgbClr val="000000"/>
                </a:solidFill>
                <a:latin typeface="Times New Roman" pitchFamily="18" charset="0"/>
                <a:ea typeface="宋体" charset="-122"/>
              </a:rPr>
              <a:t> to locate the classes it needs. </a:t>
            </a:r>
          </a:p>
          <a:p>
            <a:pPr lvl="1" eaLnBrk="1" hangingPunct="1">
              <a:lnSpc>
                <a:spcPct val="90000"/>
              </a:lnSpc>
            </a:pPr>
            <a:r>
              <a:rPr lang="en-US" altLang="zh-CN" dirty="0">
                <a:solidFill>
                  <a:srgbClr val="000000"/>
                </a:solidFill>
                <a:latin typeface="Times New Roman" pitchFamily="18" charset="0"/>
                <a:ea typeface="宋体" charset="-122"/>
              </a:rPr>
              <a:t>The class loader begins by searching the standard Java classes that are bundled with the JDK. </a:t>
            </a:r>
          </a:p>
          <a:p>
            <a:pPr lvl="1" eaLnBrk="1" hangingPunct="1">
              <a:lnSpc>
                <a:spcPct val="90000"/>
              </a:lnSpc>
            </a:pPr>
            <a:r>
              <a:rPr lang="en-US" altLang="zh-CN" dirty="0">
                <a:solidFill>
                  <a:srgbClr val="000000"/>
                </a:solidFill>
                <a:latin typeface="Times New Roman" pitchFamily="18" charset="0"/>
                <a:ea typeface="宋体" charset="-122"/>
              </a:rPr>
              <a:t>Then it searches for </a:t>
            </a:r>
            <a:r>
              <a:rPr lang="en-US" altLang="zh-CN" dirty="0">
                <a:solidFill>
                  <a:srgbClr val="0000FF"/>
                </a:solidFill>
                <a:latin typeface="Times New Roman" pitchFamily="18" charset="0"/>
                <a:ea typeface="宋体" charset="-122"/>
              </a:rPr>
              <a:t>optional packages</a:t>
            </a:r>
            <a:r>
              <a:rPr lang="en-US" altLang="zh-CN" dirty="0">
                <a:solidFill>
                  <a:srgbClr val="000000"/>
                </a:solidFill>
                <a:latin typeface="Times New Roman" pitchFamily="18" charset="0"/>
                <a:ea typeface="宋体" charset="-122"/>
              </a:rPr>
              <a:t>. </a:t>
            </a:r>
          </a:p>
          <a:p>
            <a:pPr lvl="1" eaLnBrk="1" hangingPunct="1">
              <a:lnSpc>
                <a:spcPct val="90000"/>
              </a:lnSpc>
            </a:pPr>
            <a:r>
              <a:rPr lang="en-US" altLang="zh-CN" dirty="0">
                <a:solidFill>
                  <a:srgbClr val="000000"/>
                </a:solidFill>
                <a:latin typeface="Times New Roman" pitchFamily="18" charset="0"/>
                <a:ea typeface="宋体" charset="-122"/>
              </a:rPr>
              <a:t>If the class is not found in the standard Java classes or in the extension classes, the class loader searches the </a:t>
            </a:r>
            <a:r>
              <a:rPr lang="en-US" altLang="zh-CN" dirty="0" err="1">
                <a:solidFill>
                  <a:srgbClr val="0000FF"/>
                </a:solidFill>
                <a:latin typeface="Times New Roman" pitchFamily="18" charset="0"/>
                <a:ea typeface="宋体" charset="-122"/>
              </a:rPr>
              <a:t>classpath</a:t>
            </a:r>
            <a:r>
              <a:rPr lang="en-US" altLang="zh-CN" dirty="0">
                <a:solidFill>
                  <a:srgbClr val="000000"/>
                </a:solidFill>
                <a:latin typeface="Times New Roman" pitchFamily="18" charset="0"/>
                <a:ea typeface="宋体" charset="-122"/>
              </a:rPr>
              <a:t>, which contains a list of locations in which classes are stored.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8.14  </a:t>
            </a:r>
            <a:r>
              <a:rPr lang="en-US" dirty="0">
                <a:solidFill>
                  <a:srgbClr val="3380E6"/>
                </a:solidFill>
                <a:latin typeface="Lucida Console"/>
              </a:rPr>
              <a:t>Time</a:t>
            </a:r>
            <a:r>
              <a:rPr lang="en-US" dirty="0">
                <a:solidFill>
                  <a:srgbClr val="3380E6"/>
                </a:solidFill>
                <a:latin typeface="Arial"/>
              </a:rPr>
              <a:t> Class Case Study: Creating Packages (Cont.)</a:t>
            </a:r>
          </a:p>
        </p:txBody>
      </p:sp>
      <p:sp>
        <p:nvSpPr>
          <p:cNvPr id="128003" name="Text Placeholder 2"/>
          <p:cNvSpPr>
            <a:spLocks noGrp="1"/>
          </p:cNvSpPr>
          <p:nvPr>
            <p:ph type="body" idx="1"/>
          </p:nvPr>
        </p:nvSpPr>
        <p:spPr/>
        <p:txBody>
          <a:bodyPr/>
          <a:lstStyle/>
          <a:p>
            <a:pPr eaLnBrk="1" hangingPunct="1">
              <a:lnSpc>
                <a:spcPct val="90000"/>
              </a:lnSpc>
            </a:pPr>
            <a:r>
              <a:rPr lang="en-US" altLang="zh-CN" dirty="0">
                <a:solidFill>
                  <a:srgbClr val="000000"/>
                </a:solidFill>
                <a:latin typeface="Times New Roman" pitchFamily="18" charset="0"/>
                <a:ea typeface="宋体" charset="-122"/>
              </a:rPr>
              <a:t>The </a:t>
            </a:r>
            <a:r>
              <a:rPr lang="en-US" altLang="zh-CN" dirty="0" err="1">
                <a:solidFill>
                  <a:srgbClr val="000000"/>
                </a:solidFill>
                <a:latin typeface="Times New Roman" pitchFamily="18" charset="0"/>
                <a:ea typeface="宋体" charset="-122"/>
              </a:rPr>
              <a:t>classpath</a:t>
            </a:r>
            <a:r>
              <a:rPr lang="en-US" altLang="zh-CN" dirty="0">
                <a:solidFill>
                  <a:srgbClr val="000000"/>
                </a:solidFill>
                <a:latin typeface="Times New Roman" pitchFamily="18" charset="0"/>
                <a:ea typeface="宋体" charset="-122"/>
              </a:rPr>
              <a:t> consists of a list of directories or </a:t>
            </a:r>
            <a:r>
              <a:rPr lang="en-US" altLang="zh-CN" dirty="0">
                <a:solidFill>
                  <a:srgbClr val="0000FF"/>
                </a:solidFill>
                <a:latin typeface="Times New Roman" pitchFamily="18" charset="0"/>
                <a:ea typeface="宋体" charset="-122"/>
              </a:rPr>
              <a:t>archive files</a:t>
            </a:r>
            <a:r>
              <a:rPr lang="en-US" altLang="zh-CN" dirty="0">
                <a:solidFill>
                  <a:srgbClr val="000000"/>
                </a:solidFill>
                <a:latin typeface="Times New Roman" pitchFamily="18" charset="0"/>
                <a:ea typeface="宋体" charset="-122"/>
              </a:rPr>
              <a:t>, each separated by a </a:t>
            </a:r>
            <a:r>
              <a:rPr lang="en-US" altLang="zh-CN" dirty="0">
                <a:solidFill>
                  <a:srgbClr val="0000FF"/>
                </a:solidFill>
                <a:latin typeface="Times New Roman" pitchFamily="18" charset="0"/>
                <a:ea typeface="宋体" charset="-122"/>
              </a:rPr>
              <a:t>directory separator</a:t>
            </a:r>
          </a:p>
          <a:p>
            <a:pPr lvl="1" eaLnBrk="1" hangingPunct="1">
              <a:lnSpc>
                <a:spcPct val="90000"/>
              </a:lnSpc>
            </a:pPr>
            <a:r>
              <a:rPr lang="en-US" altLang="zh-CN" dirty="0">
                <a:solidFill>
                  <a:srgbClr val="000000"/>
                </a:solidFill>
                <a:latin typeface="Times New Roman" pitchFamily="18" charset="0"/>
                <a:ea typeface="宋体" charset="-122"/>
              </a:rPr>
              <a:t>Semicolon (</a:t>
            </a:r>
            <a:r>
              <a:rPr lang="en-US" altLang="zh-CN" dirty="0">
                <a:solidFill>
                  <a:srgbClr val="000000"/>
                </a:solidFill>
                <a:latin typeface="Lucida Console" pitchFamily="49" charset="0"/>
                <a:ea typeface="宋体" charset="-122"/>
              </a:rPr>
              <a:t>;</a:t>
            </a:r>
            <a:r>
              <a:rPr lang="en-US" altLang="zh-CN" dirty="0">
                <a:solidFill>
                  <a:srgbClr val="000000"/>
                </a:solidFill>
                <a:latin typeface="Times New Roman" pitchFamily="18" charset="0"/>
                <a:ea typeface="宋体" charset="-122"/>
              </a:rPr>
              <a:t>) on Windows or a colon (</a:t>
            </a:r>
            <a:r>
              <a:rPr lang="en-US" altLang="zh-CN" dirty="0">
                <a:solidFill>
                  <a:srgbClr val="000000"/>
                </a:solidFill>
                <a:latin typeface="Lucida Console" pitchFamily="49" charset="0"/>
                <a:ea typeface="宋体" charset="-122"/>
              </a:rPr>
              <a:t>:</a:t>
            </a:r>
            <a:r>
              <a:rPr lang="en-US" altLang="zh-CN" dirty="0">
                <a:solidFill>
                  <a:srgbClr val="000000"/>
                </a:solidFill>
                <a:latin typeface="Times New Roman" pitchFamily="18" charset="0"/>
                <a:ea typeface="宋体" charset="-122"/>
              </a:rPr>
              <a:t>) on UNIX/Linux/Mac OS X. </a:t>
            </a:r>
          </a:p>
          <a:p>
            <a:pPr eaLnBrk="1" hangingPunct="1">
              <a:lnSpc>
                <a:spcPct val="90000"/>
              </a:lnSpc>
            </a:pPr>
            <a:r>
              <a:rPr lang="en-US" altLang="zh-CN" dirty="0">
                <a:solidFill>
                  <a:srgbClr val="000000"/>
                </a:solidFill>
                <a:latin typeface="Times New Roman" pitchFamily="18" charset="0"/>
                <a:ea typeface="宋体" charset="-122"/>
              </a:rPr>
              <a:t>Archive files are individual files that contain directories of other files, typically in a compressed format. </a:t>
            </a:r>
          </a:p>
          <a:p>
            <a:pPr lvl="1" eaLnBrk="1" hangingPunct="1">
              <a:lnSpc>
                <a:spcPct val="90000"/>
              </a:lnSpc>
            </a:pPr>
            <a:r>
              <a:rPr lang="en-US" altLang="zh-CN" dirty="0">
                <a:solidFill>
                  <a:srgbClr val="000000"/>
                </a:solidFill>
                <a:latin typeface="Times New Roman" pitchFamily="18" charset="0"/>
                <a:ea typeface="宋体" charset="-122"/>
              </a:rPr>
              <a:t>Archive files normally end with the </a:t>
            </a:r>
            <a:r>
              <a:rPr lang="en-US" altLang="zh-CN" dirty="0">
                <a:solidFill>
                  <a:srgbClr val="000000"/>
                </a:solidFill>
                <a:latin typeface="Lucida Console" pitchFamily="49" charset="0"/>
                <a:ea typeface="宋体" charset="-122"/>
              </a:rPr>
              <a:t>.jar</a:t>
            </a:r>
            <a:r>
              <a:rPr lang="en-US" altLang="zh-CN" dirty="0">
                <a:solidFill>
                  <a:srgbClr val="000000"/>
                </a:solidFill>
                <a:latin typeface="Times New Roman" pitchFamily="18" charset="0"/>
                <a:ea typeface="宋体" charset="-122"/>
              </a:rPr>
              <a:t> or </a:t>
            </a:r>
            <a:r>
              <a:rPr lang="en-US" altLang="zh-CN" dirty="0">
                <a:solidFill>
                  <a:srgbClr val="000000"/>
                </a:solidFill>
                <a:latin typeface="Lucida Console" pitchFamily="49" charset="0"/>
                <a:ea typeface="宋体" charset="-122"/>
              </a:rPr>
              <a:t>.zip</a:t>
            </a:r>
            <a:r>
              <a:rPr lang="en-US" altLang="zh-CN" dirty="0">
                <a:solidFill>
                  <a:srgbClr val="000000"/>
                </a:solidFill>
                <a:latin typeface="Times New Roman" pitchFamily="18" charset="0"/>
                <a:ea typeface="宋体" charset="-122"/>
              </a:rPr>
              <a:t> file-name extensions. </a:t>
            </a:r>
          </a:p>
          <a:p>
            <a:pPr eaLnBrk="1" hangingPunct="1">
              <a:lnSpc>
                <a:spcPct val="90000"/>
              </a:lnSpc>
            </a:pPr>
            <a:r>
              <a:rPr lang="en-US" altLang="zh-CN" dirty="0">
                <a:solidFill>
                  <a:srgbClr val="000000"/>
                </a:solidFill>
                <a:latin typeface="Times New Roman" pitchFamily="18" charset="0"/>
                <a:ea typeface="宋体" charset="-122"/>
              </a:rPr>
              <a:t>The directories and archive files specified in the </a:t>
            </a:r>
            <a:r>
              <a:rPr lang="en-US" altLang="zh-CN" dirty="0" err="1">
                <a:solidFill>
                  <a:srgbClr val="000000"/>
                </a:solidFill>
                <a:latin typeface="Times New Roman" pitchFamily="18" charset="0"/>
                <a:ea typeface="宋体" charset="-122"/>
              </a:rPr>
              <a:t>classpath</a:t>
            </a:r>
            <a:r>
              <a:rPr lang="en-US" altLang="zh-CN" dirty="0">
                <a:solidFill>
                  <a:srgbClr val="000000"/>
                </a:solidFill>
                <a:latin typeface="Times New Roman" pitchFamily="18" charset="0"/>
                <a:ea typeface="宋体" charset="-122"/>
              </a:rPr>
              <a:t> contain the classes you wish to make available to the Java compiler and the JVM.</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24B5A1"/>
                </a:solidFill>
                <a:latin typeface="Arial"/>
              </a:rPr>
              <a:t>8.2  </a:t>
            </a:r>
            <a:r>
              <a:rPr lang="en-US">
                <a:solidFill>
                  <a:srgbClr val="3380E6"/>
                </a:solidFill>
                <a:latin typeface="Lucida Console"/>
              </a:rPr>
              <a:t>Time</a:t>
            </a:r>
            <a:r>
              <a:rPr lang="en-US">
                <a:solidFill>
                  <a:srgbClr val="3380E6"/>
                </a:solidFill>
                <a:latin typeface="Arial"/>
              </a:rPr>
              <a:t> Class Case Study (Cont.)</a:t>
            </a:r>
          </a:p>
        </p:txBody>
      </p:sp>
      <p:sp>
        <p:nvSpPr>
          <p:cNvPr id="22531" name="Text Placeholder 2"/>
          <p:cNvSpPr>
            <a:spLocks noGrp="1"/>
          </p:cNvSpPr>
          <p:nvPr>
            <p:ph type="body" idx="1"/>
          </p:nvPr>
        </p:nvSpPr>
        <p:spPr>
          <a:xfrm>
            <a:off x="457200" y="1481138"/>
            <a:ext cx="8229600" cy="4691062"/>
          </a:xfrm>
        </p:spPr>
        <p:txBody>
          <a:bodyPr/>
          <a:lstStyle/>
          <a:p>
            <a:pPr eaLnBrk="1" hangingPunct="1"/>
            <a:r>
              <a:rPr lang="en-US" altLang="zh-CN" dirty="0">
                <a:solidFill>
                  <a:srgbClr val="000000"/>
                </a:solidFill>
                <a:latin typeface="Times New Roman" pitchFamily="18" charset="0"/>
                <a:ea typeface="宋体" charset="-122"/>
              </a:rPr>
              <a:t>Method </a:t>
            </a:r>
            <a:r>
              <a:rPr lang="en-US" altLang="zh-CN" sz="2500" dirty="0" err="1">
                <a:solidFill>
                  <a:srgbClr val="000000"/>
                </a:solidFill>
                <a:latin typeface="Lucida Console" pitchFamily="49" charset="0"/>
                <a:ea typeface="宋体" charset="-122"/>
                <a:cs typeface="Times New Roman" pitchFamily="18" charset="0"/>
              </a:rPr>
              <a:t>setTime</a:t>
            </a:r>
            <a:r>
              <a:rPr lang="en-US" altLang="zh-CN" dirty="0">
                <a:solidFill>
                  <a:srgbClr val="000000"/>
                </a:solidFill>
                <a:latin typeface="Times New Roman" pitchFamily="18" charset="0"/>
                <a:ea typeface="宋体" charset="-122"/>
              </a:rPr>
              <a:t> and Throwing Exceptions </a:t>
            </a:r>
          </a:p>
          <a:p>
            <a:pPr lvl="1" eaLnBrk="1" hangingPunct="1"/>
            <a:r>
              <a:rPr lang="en-US" altLang="zh-CN" dirty="0">
                <a:solidFill>
                  <a:srgbClr val="000000"/>
                </a:solidFill>
                <a:latin typeface="Times New Roman" pitchFamily="18" charset="0"/>
                <a:ea typeface="宋体" charset="-122"/>
              </a:rPr>
              <a:t>For incorrect values, </a:t>
            </a:r>
            <a:r>
              <a:rPr lang="en-US" altLang="zh-CN" dirty="0" err="1">
                <a:solidFill>
                  <a:srgbClr val="000000"/>
                </a:solidFill>
                <a:latin typeface="Lucida Console" pitchFamily="49" charset="0"/>
                <a:ea typeface="宋体" charset="-122"/>
              </a:rPr>
              <a:t>setTime</a:t>
            </a:r>
            <a:r>
              <a:rPr lang="en-US" altLang="zh-CN" dirty="0">
                <a:solidFill>
                  <a:srgbClr val="000000"/>
                </a:solidFill>
                <a:latin typeface="Times New Roman" pitchFamily="18" charset="0"/>
                <a:ea typeface="宋体" charset="-122"/>
              </a:rPr>
              <a:t> throws an exception of type </a:t>
            </a:r>
            <a:r>
              <a:rPr lang="en-US" altLang="zh-CN" dirty="0" err="1">
                <a:solidFill>
                  <a:srgbClr val="FF0000"/>
                </a:solidFill>
                <a:latin typeface="Lucida Console" pitchFamily="49" charset="0"/>
                <a:ea typeface="宋体" charset="-122"/>
              </a:rPr>
              <a:t>IllegalArgumentException</a:t>
            </a:r>
            <a:r>
              <a:rPr lang="en-US" altLang="zh-CN" dirty="0">
                <a:solidFill>
                  <a:srgbClr val="000000"/>
                </a:solidFill>
                <a:latin typeface="Times New Roman" pitchFamily="18" charset="0"/>
                <a:ea typeface="宋体" charset="-122"/>
              </a:rPr>
              <a:t> (lines 23–24)</a:t>
            </a:r>
          </a:p>
          <a:p>
            <a:pPr lvl="2" eaLnBrk="1" hangingPunct="1"/>
            <a:r>
              <a:rPr lang="en-US" altLang="zh-CN" dirty="0">
                <a:solidFill>
                  <a:srgbClr val="000000"/>
                </a:solidFill>
                <a:latin typeface="Times New Roman" pitchFamily="18" charset="0"/>
                <a:ea typeface="宋体" charset="-122"/>
              </a:rPr>
              <a:t>Notifies the client code that an invalid argument was passed to the method. </a:t>
            </a:r>
          </a:p>
          <a:p>
            <a:pPr lvl="2" eaLnBrk="1" hangingPunct="1"/>
            <a:r>
              <a:rPr lang="en-US" altLang="zh-CN" dirty="0">
                <a:solidFill>
                  <a:srgbClr val="000000"/>
                </a:solidFill>
                <a:latin typeface="Times New Roman" pitchFamily="18" charset="0"/>
                <a:ea typeface="宋体" charset="-122"/>
              </a:rPr>
              <a:t>Can use </a:t>
            </a:r>
            <a:r>
              <a:rPr lang="en-US" altLang="zh-CN" dirty="0">
                <a:solidFill>
                  <a:srgbClr val="000000"/>
                </a:solidFill>
                <a:latin typeface="Lucida Console" pitchFamily="49" charset="0"/>
                <a:ea typeface="宋体" charset="-122"/>
              </a:rPr>
              <a:t>try</a:t>
            </a:r>
            <a:r>
              <a:rPr lang="en-US" altLang="zh-CN" dirty="0">
                <a:solidFill>
                  <a:srgbClr val="000000"/>
                </a:solidFill>
                <a:latin typeface="Times New Roman" pitchFamily="18" charset="0"/>
                <a:ea typeface="宋体" charset="-122"/>
              </a:rPr>
              <a:t>...</a:t>
            </a:r>
            <a:r>
              <a:rPr lang="en-US" altLang="zh-CN" dirty="0">
                <a:solidFill>
                  <a:srgbClr val="000000"/>
                </a:solidFill>
                <a:latin typeface="Lucida Console" pitchFamily="49" charset="0"/>
                <a:ea typeface="宋体" charset="-122"/>
              </a:rPr>
              <a:t>catch</a:t>
            </a:r>
            <a:r>
              <a:rPr lang="en-US" altLang="zh-CN" dirty="0">
                <a:solidFill>
                  <a:srgbClr val="000000"/>
                </a:solidFill>
                <a:latin typeface="Times New Roman" pitchFamily="18" charset="0"/>
                <a:ea typeface="宋体" charset="-122"/>
              </a:rPr>
              <a:t> to catch exceptions and attempt to recover from them. </a:t>
            </a:r>
          </a:p>
          <a:p>
            <a:pPr lvl="2" eaLnBrk="1" hangingPunct="1"/>
            <a:r>
              <a:rPr lang="en-US" altLang="zh-CN" dirty="0">
                <a:solidFill>
                  <a:srgbClr val="000000"/>
                </a:solidFill>
                <a:latin typeface="Times New Roman" pitchFamily="18" charset="0"/>
                <a:ea typeface="宋体" charset="-122"/>
              </a:rPr>
              <a:t>The </a:t>
            </a:r>
            <a:r>
              <a:rPr lang="en-US" altLang="zh-CN" dirty="0">
                <a:solidFill>
                  <a:srgbClr val="000000"/>
                </a:solidFill>
                <a:latin typeface="Lucida Console" pitchFamily="49" charset="0"/>
                <a:ea typeface="宋体" charset="-122"/>
              </a:rPr>
              <a:t>throw</a:t>
            </a:r>
            <a:r>
              <a:rPr lang="en-US" altLang="zh-CN" dirty="0">
                <a:solidFill>
                  <a:srgbClr val="000000"/>
                </a:solidFill>
                <a:latin typeface="Times New Roman" pitchFamily="18" charset="0"/>
                <a:ea typeface="宋体" charset="-122"/>
              </a:rPr>
              <a:t> statement (line 23) creates a new object of type </a:t>
            </a:r>
            <a:r>
              <a:rPr lang="en-US" altLang="zh-CN" dirty="0" err="1">
                <a:solidFill>
                  <a:srgbClr val="000000"/>
                </a:solidFill>
                <a:latin typeface="Lucida Console" pitchFamily="49" charset="0"/>
                <a:ea typeface="宋体" charset="-122"/>
              </a:rPr>
              <a:t>IllegalArgumentException</a:t>
            </a:r>
            <a:r>
              <a:rPr lang="en-US" altLang="zh-CN" dirty="0">
                <a:solidFill>
                  <a:srgbClr val="000000"/>
                </a:solidFill>
                <a:latin typeface="Times New Roman" pitchFamily="18" charset="0"/>
                <a:ea typeface="宋体" charset="-122"/>
              </a:rPr>
              <a:t>. In this case, we call the constructor that allows us to specify a custom error message. </a:t>
            </a:r>
          </a:p>
          <a:p>
            <a:pPr lvl="2" eaLnBrk="1" hangingPunct="1"/>
            <a:r>
              <a:rPr lang="en-US" altLang="zh-CN" dirty="0">
                <a:solidFill>
                  <a:srgbClr val="000000"/>
                </a:solidFill>
                <a:latin typeface="Times New Roman" pitchFamily="18" charset="0"/>
                <a:ea typeface="宋体" charset="-122"/>
              </a:rPr>
              <a:t>After the exception object is created, the </a:t>
            </a:r>
            <a:r>
              <a:rPr lang="en-US" altLang="zh-CN" dirty="0">
                <a:solidFill>
                  <a:srgbClr val="000000"/>
                </a:solidFill>
                <a:latin typeface="Lucida Console" pitchFamily="49" charset="0"/>
                <a:ea typeface="宋体" charset="-122"/>
              </a:rPr>
              <a:t>throw </a:t>
            </a:r>
            <a:r>
              <a:rPr lang="en-US" altLang="zh-CN" dirty="0">
                <a:solidFill>
                  <a:srgbClr val="000000"/>
                </a:solidFill>
                <a:latin typeface="Times New Roman" pitchFamily="18" charset="0"/>
                <a:ea typeface="宋体" charset="-122"/>
              </a:rPr>
              <a:t>statement immediately terminates method </a:t>
            </a:r>
            <a:r>
              <a:rPr lang="en-US" altLang="zh-CN" dirty="0" err="1">
                <a:solidFill>
                  <a:srgbClr val="000000"/>
                </a:solidFill>
                <a:latin typeface="Lucida Console" pitchFamily="49" charset="0"/>
                <a:ea typeface="宋体" charset="-122"/>
              </a:rPr>
              <a:t>setTime</a:t>
            </a:r>
            <a:r>
              <a:rPr lang="en-US" altLang="zh-CN" dirty="0">
                <a:solidFill>
                  <a:srgbClr val="000000"/>
                </a:solidFill>
                <a:latin typeface="Times New Roman" pitchFamily="18" charset="0"/>
                <a:ea typeface="宋体" charset="-122"/>
              </a:rPr>
              <a:t> and the exception is returned to the code that attempted to set the time.</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8.14  </a:t>
            </a:r>
            <a:r>
              <a:rPr lang="en-US" dirty="0">
                <a:solidFill>
                  <a:srgbClr val="3380E6"/>
                </a:solidFill>
                <a:latin typeface="Lucida Console"/>
              </a:rPr>
              <a:t>Time</a:t>
            </a:r>
            <a:r>
              <a:rPr lang="en-US" dirty="0">
                <a:solidFill>
                  <a:srgbClr val="3380E6"/>
                </a:solidFill>
                <a:latin typeface="Arial"/>
              </a:rPr>
              <a:t> Class Case Study: Creating Packages (Cont.)</a:t>
            </a:r>
          </a:p>
        </p:txBody>
      </p:sp>
      <p:sp>
        <p:nvSpPr>
          <p:cNvPr id="129027" name="Text Placeholder 2"/>
          <p:cNvSpPr>
            <a:spLocks noGrp="1"/>
          </p:cNvSpPr>
          <p:nvPr>
            <p:ph type="body" idx="1"/>
          </p:nvPr>
        </p:nvSpPr>
        <p:spPr/>
        <p:txBody>
          <a:bodyPr/>
          <a:lstStyle/>
          <a:p>
            <a:pPr eaLnBrk="1" hangingPunct="1">
              <a:lnSpc>
                <a:spcPct val="90000"/>
              </a:lnSpc>
            </a:pPr>
            <a:r>
              <a:rPr lang="en-US" altLang="zh-CN" dirty="0">
                <a:solidFill>
                  <a:srgbClr val="000000"/>
                </a:solidFill>
                <a:latin typeface="Times New Roman" pitchFamily="18" charset="0"/>
                <a:ea typeface="宋体" charset="-122"/>
              </a:rPr>
              <a:t>By default, the </a:t>
            </a:r>
            <a:r>
              <a:rPr lang="en-US" altLang="zh-CN" dirty="0" err="1">
                <a:solidFill>
                  <a:srgbClr val="000000"/>
                </a:solidFill>
                <a:latin typeface="Times New Roman" pitchFamily="18" charset="0"/>
                <a:ea typeface="宋体" charset="-122"/>
              </a:rPr>
              <a:t>classpath</a:t>
            </a:r>
            <a:r>
              <a:rPr lang="en-US" altLang="zh-CN" dirty="0">
                <a:solidFill>
                  <a:srgbClr val="000000"/>
                </a:solidFill>
                <a:latin typeface="Times New Roman" pitchFamily="18" charset="0"/>
                <a:ea typeface="宋体" charset="-122"/>
              </a:rPr>
              <a:t> consists only of the current directory. </a:t>
            </a:r>
          </a:p>
          <a:p>
            <a:pPr eaLnBrk="1" hangingPunct="1">
              <a:lnSpc>
                <a:spcPct val="90000"/>
              </a:lnSpc>
            </a:pPr>
            <a:r>
              <a:rPr lang="en-US" altLang="zh-CN" dirty="0">
                <a:solidFill>
                  <a:srgbClr val="000000"/>
                </a:solidFill>
                <a:latin typeface="Times New Roman" pitchFamily="18" charset="0"/>
                <a:ea typeface="宋体" charset="-122"/>
              </a:rPr>
              <a:t>The </a:t>
            </a:r>
            <a:r>
              <a:rPr lang="en-US" altLang="zh-CN" dirty="0" err="1">
                <a:solidFill>
                  <a:srgbClr val="000000"/>
                </a:solidFill>
                <a:latin typeface="Times New Roman" pitchFamily="18" charset="0"/>
                <a:ea typeface="宋体" charset="-122"/>
              </a:rPr>
              <a:t>classpath</a:t>
            </a:r>
            <a:r>
              <a:rPr lang="en-US" altLang="zh-CN" dirty="0">
                <a:solidFill>
                  <a:srgbClr val="000000"/>
                </a:solidFill>
                <a:latin typeface="Times New Roman" pitchFamily="18" charset="0"/>
                <a:ea typeface="宋体" charset="-122"/>
              </a:rPr>
              <a:t> can be modified by </a:t>
            </a:r>
          </a:p>
          <a:p>
            <a:pPr lvl="1" eaLnBrk="1" hangingPunct="1">
              <a:lnSpc>
                <a:spcPct val="90000"/>
              </a:lnSpc>
            </a:pPr>
            <a:r>
              <a:rPr lang="en-US" altLang="zh-CN" dirty="0">
                <a:solidFill>
                  <a:srgbClr val="000000"/>
                </a:solidFill>
                <a:latin typeface="Times New Roman" pitchFamily="18" charset="0"/>
                <a:ea typeface="宋体" charset="-122"/>
              </a:rPr>
              <a:t>providing the </a:t>
            </a:r>
            <a:r>
              <a:rPr lang="en-US" altLang="zh-CN" dirty="0">
                <a:solidFill>
                  <a:srgbClr val="0000FF"/>
                </a:solidFill>
                <a:latin typeface="LucidaSansTypewriter" pitchFamily="49" charset="0"/>
                <a:ea typeface="宋体" charset="-122"/>
              </a:rPr>
              <a:t>-</a:t>
            </a:r>
            <a:r>
              <a:rPr lang="en-US" altLang="zh-CN" dirty="0" err="1">
                <a:solidFill>
                  <a:srgbClr val="FF0000"/>
                </a:solidFill>
                <a:latin typeface="LucidaSansTypewriter" pitchFamily="49" charset="0"/>
                <a:ea typeface="宋体" charset="-122"/>
              </a:rPr>
              <a:t>classpath</a:t>
            </a:r>
            <a:r>
              <a:rPr lang="en-US" altLang="zh-CN" dirty="0">
                <a:solidFill>
                  <a:srgbClr val="000000"/>
                </a:solidFill>
                <a:latin typeface="Times New Roman" pitchFamily="18" charset="0"/>
                <a:ea typeface="宋体" charset="-122"/>
              </a:rPr>
              <a:t> option to the </a:t>
            </a:r>
            <a:r>
              <a:rPr lang="en-US" altLang="zh-CN" dirty="0" err="1">
                <a:solidFill>
                  <a:srgbClr val="00B0F0"/>
                </a:solidFill>
                <a:latin typeface="Lucida Console" pitchFamily="49" charset="0"/>
                <a:ea typeface="宋体" charset="-122"/>
              </a:rPr>
              <a:t>javac</a:t>
            </a:r>
            <a:r>
              <a:rPr lang="en-US" altLang="zh-CN" dirty="0">
                <a:solidFill>
                  <a:srgbClr val="000000"/>
                </a:solidFill>
                <a:latin typeface="Times New Roman" pitchFamily="18" charset="0"/>
                <a:ea typeface="宋体" charset="-122"/>
              </a:rPr>
              <a:t> compiler </a:t>
            </a:r>
          </a:p>
          <a:p>
            <a:pPr lvl="1" eaLnBrk="1" hangingPunct="1">
              <a:lnSpc>
                <a:spcPct val="90000"/>
              </a:lnSpc>
            </a:pPr>
            <a:r>
              <a:rPr lang="en-US" altLang="zh-CN" dirty="0">
                <a:solidFill>
                  <a:srgbClr val="000000"/>
                </a:solidFill>
                <a:latin typeface="Times New Roman" pitchFamily="18" charset="0"/>
                <a:ea typeface="宋体" charset="-122"/>
              </a:rPr>
              <a:t>setting the </a:t>
            </a:r>
            <a:r>
              <a:rPr lang="en-US" altLang="zh-CN" dirty="0">
                <a:solidFill>
                  <a:srgbClr val="FF0000"/>
                </a:solidFill>
                <a:latin typeface="LucidaSansTypewriter" pitchFamily="49" charset="0"/>
                <a:ea typeface="宋体" charset="-122"/>
              </a:rPr>
              <a:t>CLASSPATH</a:t>
            </a:r>
            <a:r>
              <a:rPr lang="en-US" altLang="zh-CN" dirty="0">
                <a:solidFill>
                  <a:srgbClr val="FF0000"/>
                </a:solidFill>
                <a:latin typeface="Times New Roman" pitchFamily="18" charset="0"/>
                <a:ea typeface="宋体" charset="-122"/>
              </a:rPr>
              <a:t> environment variable </a:t>
            </a:r>
            <a:r>
              <a:rPr lang="en-US" altLang="zh-CN" dirty="0">
                <a:solidFill>
                  <a:srgbClr val="000000"/>
                </a:solidFill>
                <a:latin typeface="Times New Roman" pitchFamily="18" charset="0"/>
                <a:ea typeface="宋体" charset="-122"/>
              </a:rPr>
              <a:t>(not recommended).</a:t>
            </a:r>
          </a:p>
          <a:p>
            <a:pPr eaLnBrk="1" hangingPunct="1">
              <a:lnSpc>
                <a:spcPct val="90000"/>
              </a:lnSpc>
            </a:pPr>
            <a:r>
              <a:rPr lang="en-US" altLang="zh-CN" dirty="0" err="1">
                <a:solidFill>
                  <a:srgbClr val="000000"/>
                </a:solidFill>
                <a:latin typeface="Times New Roman" pitchFamily="18" charset="0"/>
                <a:ea typeface="宋体" charset="-122"/>
              </a:rPr>
              <a:t>Classpath</a:t>
            </a:r>
            <a:endParaRPr lang="en-US" altLang="zh-CN" dirty="0">
              <a:solidFill>
                <a:srgbClr val="000000"/>
              </a:solidFill>
              <a:latin typeface="Times New Roman" pitchFamily="18" charset="0"/>
              <a:ea typeface="宋体" charset="-122"/>
            </a:endParaRPr>
          </a:p>
          <a:p>
            <a:pPr lvl="2" eaLnBrk="1" hangingPunct="1">
              <a:lnSpc>
                <a:spcPct val="90000"/>
              </a:lnSpc>
            </a:pPr>
            <a:r>
              <a:rPr lang="en-US" altLang="zh-CN" dirty="0">
                <a:solidFill>
                  <a:srgbClr val="000000"/>
                </a:solidFill>
                <a:latin typeface="Lucida Console" pitchFamily="49" charset="0"/>
                <a:ea typeface="宋体" charset="-122"/>
              </a:rPr>
              <a:t>download.oracle.com/</a:t>
            </a:r>
            <a:r>
              <a:rPr lang="en-US" altLang="zh-CN" dirty="0" err="1">
                <a:solidFill>
                  <a:srgbClr val="000000"/>
                </a:solidFill>
                <a:latin typeface="Lucida Console" pitchFamily="49" charset="0"/>
                <a:ea typeface="宋体" charset="-122"/>
              </a:rPr>
              <a:t>javase</a:t>
            </a:r>
            <a:r>
              <a:rPr lang="en-US" altLang="zh-CN" dirty="0">
                <a:solidFill>
                  <a:srgbClr val="000000"/>
                </a:solidFill>
                <a:latin typeface="Lucida Console" pitchFamily="49" charset="0"/>
                <a:ea typeface="宋体" charset="-122"/>
              </a:rPr>
              <a:t>/6/docs/</a:t>
            </a:r>
            <a:r>
              <a:rPr lang="en-US" altLang="zh-CN" dirty="0" err="1">
                <a:solidFill>
                  <a:srgbClr val="000000"/>
                </a:solidFill>
                <a:latin typeface="Lucida Console" pitchFamily="49" charset="0"/>
                <a:ea typeface="宋体" charset="-122"/>
              </a:rPr>
              <a:t>technotes</a:t>
            </a:r>
            <a:r>
              <a:rPr lang="en-US" altLang="zh-CN" dirty="0">
                <a:solidFill>
                  <a:srgbClr val="000000"/>
                </a:solidFill>
                <a:latin typeface="Lucida Console" pitchFamily="49" charset="0"/>
                <a:ea typeface="宋体" charset="-122"/>
              </a:rPr>
              <a:t>/tools/</a:t>
            </a:r>
            <a:r>
              <a:rPr lang="en-US" altLang="zh-CN" dirty="0" err="1">
                <a:solidFill>
                  <a:srgbClr val="000000"/>
                </a:solidFill>
                <a:latin typeface="Lucida Console" pitchFamily="49" charset="0"/>
                <a:ea typeface="宋体" charset="-122"/>
              </a:rPr>
              <a:t>index.html#genera</a:t>
            </a:r>
            <a:endParaRPr lang="en-US" altLang="zh-CN" dirty="0">
              <a:solidFill>
                <a:srgbClr val="000000"/>
              </a:solidFill>
              <a:latin typeface="Lucida Console" pitchFamily="49" charset="0"/>
              <a:ea typeface="宋体" charset="-122"/>
            </a:endParaRPr>
          </a:p>
          <a:p>
            <a:pPr lvl="1" eaLnBrk="1" hangingPunct="1">
              <a:lnSpc>
                <a:spcPct val="90000"/>
              </a:lnSpc>
            </a:pPr>
            <a:r>
              <a:rPr lang="en-US" altLang="zh-CN" dirty="0">
                <a:solidFill>
                  <a:srgbClr val="000000"/>
                </a:solidFill>
                <a:latin typeface="Times New Roman" pitchFamily="18" charset="0"/>
                <a:ea typeface="宋体" charset="-122"/>
              </a:rPr>
              <a:t>The section entitled “General Information” contains information on setting the </a:t>
            </a:r>
            <a:r>
              <a:rPr lang="en-US" altLang="zh-CN" dirty="0" err="1">
                <a:solidFill>
                  <a:srgbClr val="000000"/>
                </a:solidFill>
                <a:latin typeface="Times New Roman" pitchFamily="18" charset="0"/>
                <a:ea typeface="宋体" charset="-122"/>
              </a:rPr>
              <a:t>classpath</a:t>
            </a:r>
            <a:r>
              <a:rPr lang="en-US" altLang="zh-CN" dirty="0">
                <a:solidFill>
                  <a:srgbClr val="000000"/>
                </a:solidFill>
                <a:latin typeface="Times New Roman" pitchFamily="18" charset="0"/>
                <a:ea typeface="宋体" charset="-122"/>
              </a:rPr>
              <a:t> for UNIX/Linux and Windows.</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8.15  </a:t>
            </a:r>
            <a:r>
              <a:rPr lang="en-US" dirty="0">
                <a:solidFill>
                  <a:srgbClr val="3380E6"/>
                </a:solidFill>
                <a:latin typeface="Arial"/>
              </a:rPr>
              <a:t>Package Access</a:t>
            </a:r>
          </a:p>
        </p:txBody>
      </p:sp>
      <p:sp>
        <p:nvSpPr>
          <p:cNvPr id="134147" name="Text Placeholder 2"/>
          <p:cNvSpPr>
            <a:spLocks noGrp="1"/>
          </p:cNvSpPr>
          <p:nvPr>
            <p:ph type="body" idx="1"/>
          </p:nvPr>
        </p:nvSpPr>
        <p:spPr/>
        <p:txBody>
          <a:bodyPr/>
          <a:lstStyle/>
          <a:p>
            <a:pPr eaLnBrk="1" hangingPunct="1">
              <a:lnSpc>
                <a:spcPct val="150000"/>
              </a:lnSpc>
            </a:pPr>
            <a:r>
              <a:rPr lang="en-US" altLang="zh-CN" dirty="0">
                <a:solidFill>
                  <a:srgbClr val="000000"/>
                </a:solidFill>
                <a:latin typeface="Times New Roman" pitchFamily="18" charset="0"/>
                <a:ea typeface="宋体" charset="-122"/>
              </a:rPr>
              <a:t>If no access modifier is specified for a method or variable when it’s declared in a class, the method or variable is considered to have </a:t>
            </a:r>
            <a:r>
              <a:rPr lang="en-US" altLang="zh-CN" dirty="0">
                <a:solidFill>
                  <a:srgbClr val="0000FF"/>
                </a:solidFill>
                <a:latin typeface="Times New Roman" pitchFamily="18" charset="0"/>
                <a:ea typeface="宋体" charset="-122"/>
              </a:rPr>
              <a:t>package access</a:t>
            </a:r>
            <a:r>
              <a:rPr lang="en-US" altLang="zh-CN" dirty="0">
                <a:solidFill>
                  <a:srgbClr val="000000"/>
                </a:solidFill>
                <a:latin typeface="Times New Roman" pitchFamily="18" charset="0"/>
                <a:ea typeface="宋体" charset="-122"/>
              </a:rPr>
              <a:t>. </a:t>
            </a:r>
          </a:p>
          <a:p>
            <a:pPr eaLnBrk="1" hangingPunct="1">
              <a:lnSpc>
                <a:spcPct val="150000"/>
              </a:lnSpc>
            </a:pPr>
            <a:r>
              <a:rPr lang="en-US" altLang="zh-CN" dirty="0">
                <a:solidFill>
                  <a:srgbClr val="000000"/>
                </a:solidFill>
                <a:latin typeface="Times New Roman" pitchFamily="18" charset="0"/>
                <a:ea typeface="宋体" charset="-122"/>
              </a:rPr>
              <a:t>Package access is </a:t>
            </a:r>
            <a:r>
              <a:rPr lang="en-US" altLang="zh-CN" dirty="0">
                <a:solidFill>
                  <a:srgbClr val="FF0000"/>
                </a:solidFill>
                <a:latin typeface="Times New Roman" pitchFamily="18" charset="0"/>
                <a:ea typeface="宋体" charset="-122"/>
              </a:rPr>
              <a:t>rarely</a:t>
            </a:r>
            <a:r>
              <a:rPr lang="en-US" altLang="zh-CN" dirty="0">
                <a:solidFill>
                  <a:srgbClr val="000000"/>
                </a:solidFill>
                <a:latin typeface="Times New Roman" pitchFamily="18" charset="0"/>
                <a:ea typeface="宋体" charset="-122"/>
              </a:rPr>
              <a:t> used.</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1" descr="ch08imageslides_Page_77.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1" descr="ch08imageslides_Page_78.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1" descr="ch08imageslides_Page_79.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灯片编号占位符 3"/>
          <p:cNvSpPr>
            <a:spLocks noGrp="1"/>
          </p:cNvSpPr>
          <p:nvPr>
            <p:ph type="sldNum" sz="quarter" idx="10"/>
          </p:nvPr>
        </p:nvSpPr>
        <p:spPr>
          <a:noFill/>
        </p:spPr>
        <p:txBody>
          <a:bodyPr/>
          <a:lstStyle/>
          <a:p>
            <a:fld id="{1DAC544F-2230-4BBD-A832-B9169FD99C99}" type="slidenum">
              <a:rPr lang="zh-CN" altLang="en-US" smtClean="0"/>
              <a:pPr/>
              <a:t>115</a:t>
            </a:fld>
            <a:endParaRPr lang="en-US" altLang="zh-CN"/>
          </a:p>
        </p:txBody>
      </p:sp>
      <p:sp>
        <p:nvSpPr>
          <p:cNvPr id="117763" name="Rectangle 2"/>
          <p:cNvSpPr>
            <a:spLocks noGrp="1" noChangeArrowheads="1"/>
          </p:cNvSpPr>
          <p:nvPr>
            <p:ph type="title"/>
          </p:nvPr>
        </p:nvSpPr>
        <p:spPr/>
        <p:txBody>
          <a:bodyPr/>
          <a:lstStyle/>
          <a:p>
            <a:pPr eaLnBrk="1" hangingPunct="1"/>
            <a:r>
              <a:rPr lang="en-US" sz="3200" dirty="0">
                <a:solidFill>
                  <a:srgbClr val="24B5A1"/>
                </a:solidFill>
                <a:latin typeface="Arial"/>
              </a:rPr>
              <a:t>8.16  </a:t>
            </a:r>
            <a:r>
              <a:rPr lang="en-US" altLang="zh-CN" sz="3200" dirty="0">
                <a:solidFill>
                  <a:srgbClr val="3380E6"/>
                </a:solidFill>
                <a:latin typeface="Arial"/>
              </a:rPr>
              <a:t> Jar File</a:t>
            </a:r>
          </a:p>
        </p:txBody>
      </p:sp>
      <p:sp>
        <p:nvSpPr>
          <p:cNvPr id="117764" name="Rectangle 3"/>
          <p:cNvSpPr>
            <a:spLocks noGrp="1" noChangeArrowheads="1"/>
          </p:cNvSpPr>
          <p:nvPr>
            <p:ph type="body" idx="1"/>
          </p:nvPr>
        </p:nvSpPr>
        <p:spPr/>
        <p:txBody>
          <a:bodyPr/>
          <a:lstStyle/>
          <a:p>
            <a:pPr eaLnBrk="1" hangingPunct="1"/>
            <a:r>
              <a:rPr lang="en-US" altLang="zh-CN" dirty="0">
                <a:solidFill>
                  <a:srgbClr val="FF0000"/>
                </a:solidFill>
                <a:latin typeface="Courier New" pitchFamily="49" charset="0"/>
                <a:ea typeface="宋体" pitchFamily="2" charset="-122"/>
              </a:rPr>
              <a:t>jar</a:t>
            </a:r>
          </a:p>
          <a:p>
            <a:pPr lvl="1" eaLnBrk="1" hangingPunct="1"/>
            <a:r>
              <a:rPr lang="en-US" altLang="zh-CN" dirty="0">
                <a:ea typeface="宋体" pitchFamily="2" charset="-122"/>
              </a:rPr>
              <a:t>Java archive utility</a:t>
            </a:r>
          </a:p>
          <a:p>
            <a:pPr lvl="1" eaLnBrk="1" hangingPunct="1"/>
            <a:r>
              <a:rPr lang="en-US" altLang="zh-CN" dirty="0">
                <a:ea typeface="宋体" pitchFamily="2" charset="-122"/>
              </a:rPr>
              <a:t>JAR file is a file format based on the popular ZIP file format and is used for aggregating many files into one. </a:t>
            </a:r>
          </a:p>
          <a:p>
            <a:pPr lvl="1" eaLnBrk="1" hangingPunct="1"/>
            <a:r>
              <a:rPr lang="en-US" altLang="zh-CN" dirty="0">
                <a:ea typeface="宋体" pitchFamily="2" charset="-122"/>
              </a:rPr>
              <a:t>Bundles classes and packages</a:t>
            </a:r>
          </a:p>
          <a:p>
            <a:pPr lvl="2" eaLnBrk="1" hangingPunct="1"/>
            <a:r>
              <a:rPr lang="en-US" altLang="zh-CN" dirty="0">
                <a:ea typeface="宋体" pitchFamily="2" charset="-122"/>
              </a:rPr>
              <a:t>Classes and packages are downloaded as one unit (JAR file)</a:t>
            </a:r>
          </a:p>
          <a:p>
            <a:pPr lvl="3" eaLnBrk="1" hangingPunct="1"/>
            <a:r>
              <a:rPr lang="en-US" altLang="zh-CN" dirty="0">
                <a:ea typeface="宋体" pitchFamily="2" charset="-122"/>
              </a:rPr>
              <a:t>Client makes only one call to server</a:t>
            </a:r>
          </a:p>
          <a:p>
            <a:pPr eaLnBrk="1" hangingPunct="1"/>
            <a:endParaRPr lang="zh-CN" altLang="en-US" dirty="0">
              <a:ea typeface="宋体" pitchFamily="2"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灯片编号占位符 3"/>
          <p:cNvSpPr>
            <a:spLocks noGrp="1"/>
          </p:cNvSpPr>
          <p:nvPr>
            <p:ph type="sldNum" sz="quarter" idx="10"/>
          </p:nvPr>
        </p:nvSpPr>
        <p:spPr>
          <a:noFill/>
        </p:spPr>
        <p:txBody>
          <a:bodyPr/>
          <a:lstStyle/>
          <a:p>
            <a:fld id="{AAC497D4-FAC1-4409-B5BF-CCD54B112A5E}" type="slidenum">
              <a:rPr lang="zh-CN" altLang="en-US" smtClean="0"/>
              <a:pPr/>
              <a:t>116</a:t>
            </a:fld>
            <a:endParaRPr lang="en-US" altLang="zh-CN"/>
          </a:p>
        </p:txBody>
      </p:sp>
      <p:sp>
        <p:nvSpPr>
          <p:cNvPr id="118787" name="Rectangle 2"/>
          <p:cNvSpPr>
            <a:spLocks noGrp="1" noChangeArrowheads="1"/>
          </p:cNvSpPr>
          <p:nvPr>
            <p:ph type="body" idx="1"/>
          </p:nvPr>
        </p:nvSpPr>
        <p:spPr>
          <a:xfrm>
            <a:off x="609600" y="304800"/>
            <a:ext cx="8305800" cy="5257800"/>
          </a:xfrm>
        </p:spPr>
        <p:txBody>
          <a:bodyPr/>
          <a:lstStyle/>
          <a:p>
            <a:pPr eaLnBrk="1" hangingPunct="1"/>
            <a:r>
              <a:rPr lang="en-US" altLang="zh-CN">
                <a:solidFill>
                  <a:srgbClr val="FF0000"/>
                </a:solidFill>
                <a:ea typeface="宋体" pitchFamily="2" charset="-122"/>
              </a:rPr>
              <a:t>jar -cf test.jar TimeTest1.class com\*.*</a:t>
            </a:r>
          </a:p>
          <a:p>
            <a:pPr lvl="1" eaLnBrk="1" hangingPunct="1"/>
            <a:r>
              <a:rPr lang="en-US" altLang="zh-CN">
                <a:ea typeface="宋体" pitchFamily="2" charset="-122"/>
              </a:rPr>
              <a:t>to create the JAR file</a:t>
            </a:r>
          </a:p>
          <a:p>
            <a:pPr lvl="1" eaLnBrk="1" hangingPunct="1"/>
            <a:r>
              <a:rPr lang="en-US" altLang="zh-CN" b="0">
                <a:solidFill>
                  <a:srgbClr val="FF0000"/>
                </a:solidFill>
                <a:ea typeface="宋体" pitchFamily="2" charset="-122"/>
              </a:rPr>
              <a:t>jar</a:t>
            </a:r>
            <a:r>
              <a:rPr lang="en-US" altLang="zh-CN">
                <a:ea typeface="宋体" pitchFamily="2" charset="-122"/>
              </a:rPr>
              <a:t> is the </a:t>
            </a:r>
            <a:r>
              <a:rPr lang="en-US" altLang="zh-CN" i="1">
                <a:ea typeface="宋体" pitchFamily="2" charset="-122"/>
              </a:rPr>
              <a:t>java archive utility</a:t>
            </a:r>
            <a:r>
              <a:rPr lang="en-US" altLang="zh-CN">
                <a:ea typeface="宋体" pitchFamily="2" charset="-122"/>
              </a:rPr>
              <a:t> used to create JAR files</a:t>
            </a:r>
          </a:p>
          <a:p>
            <a:pPr lvl="1" eaLnBrk="1" hangingPunct="1"/>
            <a:r>
              <a:rPr lang="en-US" altLang="zh-CN">
                <a:ea typeface="宋体" pitchFamily="2" charset="-122"/>
              </a:rPr>
              <a:t>the letter </a:t>
            </a:r>
            <a:r>
              <a:rPr lang="en-US" altLang="zh-CN" b="0">
                <a:solidFill>
                  <a:srgbClr val="FF0000"/>
                </a:solidFill>
                <a:ea typeface="宋体" pitchFamily="2" charset="-122"/>
              </a:rPr>
              <a:t>c</a:t>
            </a:r>
            <a:r>
              <a:rPr lang="en-US" altLang="zh-CN">
                <a:solidFill>
                  <a:schemeClr val="bg2"/>
                </a:solidFill>
                <a:ea typeface="宋体" pitchFamily="2" charset="-122"/>
              </a:rPr>
              <a:t> </a:t>
            </a:r>
            <a:r>
              <a:rPr lang="en-US" altLang="zh-CN">
                <a:ea typeface="宋体" pitchFamily="2" charset="-122"/>
              </a:rPr>
              <a:t>indicates that we are creating a JAR files</a:t>
            </a:r>
          </a:p>
          <a:p>
            <a:pPr lvl="1" eaLnBrk="1" hangingPunct="1"/>
            <a:r>
              <a:rPr lang="en-US" altLang="zh-CN">
                <a:ea typeface="宋体" pitchFamily="2" charset="-122"/>
              </a:rPr>
              <a:t>the letter </a:t>
            </a:r>
            <a:r>
              <a:rPr lang="en-US" altLang="zh-CN" b="0">
                <a:solidFill>
                  <a:srgbClr val="FF0000"/>
                </a:solidFill>
                <a:ea typeface="宋体" pitchFamily="2" charset="-122"/>
              </a:rPr>
              <a:t>f </a:t>
            </a:r>
            <a:r>
              <a:rPr lang="en-US" altLang="zh-CN">
                <a:ea typeface="宋体" pitchFamily="2" charset="-122"/>
              </a:rPr>
              <a:t>indicates that the next argument in the command line is the name of the JAR file to create</a:t>
            </a:r>
          </a:p>
          <a:p>
            <a:pPr lvl="1" eaLnBrk="1" hangingPunct="1"/>
            <a:r>
              <a:rPr lang="en-US" altLang="zh-CN">
                <a:solidFill>
                  <a:srgbClr val="FF0000"/>
                </a:solidFill>
                <a:ea typeface="宋体" pitchFamily="2" charset="-122"/>
              </a:rPr>
              <a:t>test.jar</a:t>
            </a:r>
            <a:r>
              <a:rPr lang="en-US" altLang="zh-CN">
                <a:ea typeface="宋体" pitchFamily="2" charset="-122"/>
              </a:rPr>
              <a:t> is the name of the JAR file to create</a:t>
            </a:r>
          </a:p>
          <a:p>
            <a:pPr lvl="1" eaLnBrk="1" hangingPunct="1"/>
            <a:r>
              <a:rPr lang="en-US" altLang="zh-CN">
                <a:solidFill>
                  <a:srgbClr val="FF0000"/>
                </a:solidFill>
                <a:ea typeface="宋体" pitchFamily="2" charset="-122"/>
              </a:rPr>
              <a:t>TimeTest1.class com\*.*</a:t>
            </a:r>
            <a:r>
              <a:rPr lang="en-US" altLang="zh-CN">
                <a:ea typeface="宋体" pitchFamily="2" charset="-122"/>
              </a:rPr>
              <a:t> actual files that will be included in the JAR file</a:t>
            </a:r>
          </a:p>
          <a:p>
            <a:pPr lvl="1" eaLnBrk="1" hangingPunct="1"/>
            <a:r>
              <a:rPr lang="en-US" altLang="zh-CN">
                <a:solidFill>
                  <a:srgbClr val="FF0000"/>
                </a:solidFill>
                <a:ea typeface="宋体" pitchFamily="2" charset="-122"/>
              </a:rPr>
              <a:t>com\*.*</a:t>
            </a:r>
            <a:r>
              <a:rPr lang="en-US" altLang="zh-CN">
                <a:ea typeface="宋体" pitchFamily="2" charset="-122"/>
              </a:rPr>
              <a:t> call the class in the com directory should be included in the JAR file</a:t>
            </a:r>
          </a:p>
          <a:p>
            <a:pPr lvl="1" eaLnBrk="1" hangingPunct="1"/>
            <a:r>
              <a:rPr lang="en-US" altLang="zh-CN">
                <a:ea typeface="宋体" pitchFamily="2" charset="-122"/>
              </a:rPr>
              <a:t>note : You can include selected files by specifying the path and file name for each individual file</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3"/>
          <p:cNvSpPr>
            <a:spLocks noGrp="1"/>
          </p:cNvSpPr>
          <p:nvPr>
            <p:ph type="sldNum" sz="quarter" idx="10"/>
          </p:nvPr>
        </p:nvSpPr>
        <p:spPr>
          <a:noFill/>
        </p:spPr>
        <p:txBody>
          <a:bodyPr/>
          <a:lstStyle/>
          <a:p>
            <a:fld id="{DBD08015-98F2-486C-A3ED-A7D3B3024276}" type="slidenum">
              <a:rPr lang="zh-CN" altLang="en-US" smtClean="0"/>
              <a:pPr/>
              <a:t>117</a:t>
            </a:fld>
            <a:endParaRPr lang="en-US" altLang="zh-CN"/>
          </a:p>
        </p:txBody>
      </p:sp>
      <p:sp>
        <p:nvSpPr>
          <p:cNvPr id="119811" name="Rectangle 2"/>
          <p:cNvSpPr>
            <a:spLocks noGrp="1" noChangeArrowheads="1"/>
          </p:cNvSpPr>
          <p:nvPr>
            <p:ph type="body" idx="1"/>
          </p:nvPr>
        </p:nvSpPr>
        <p:spPr>
          <a:xfrm>
            <a:off x="685800" y="404813"/>
            <a:ext cx="7772400" cy="6072187"/>
          </a:xfrm>
        </p:spPr>
        <p:txBody>
          <a:bodyPr/>
          <a:lstStyle/>
          <a:p>
            <a:pPr eaLnBrk="1" hangingPunct="1"/>
            <a:r>
              <a:rPr lang="en-US" altLang="zh-CN">
                <a:solidFill>
                  <a:srgbClr val="FF0000"/>
                </a:solidFill>
                <a:ea typeface="宋体" pitchFamily="2" charset="-122"/>
              </a:rPr>
              <a:t>jar -tvf test.jar</a:t>
            </a:r>
          </a:p>
          <a:p>
            <a:pPr lvl="1" eaLnBrk="1" hangingPunct="1"/>
            <a:r>
              <a:rPr lang="en-US" altLang="zh-CN" b="0">
                <a:ea typeface="宋体" pitchFamily="2" charset="-122"/>
              </a:rPr>
              <a:t>Produce the listing in the fig below.</a:t>
            </a:r>
          </a:p>
          <a:p>
            <a:pPr lvl="1" eaLnBrk="1" hangingPunct="1"/>
            <a:r>
              <a:rPr lang="en-US" altLang="zh-CN" b="0">
                <a:ea typeface="宋体" pitchFamily="2" charset="-122"/>
              </a:rPr>
              <a:t>the letter </a:t>
            </a:r>
            <a:r>
              <a:rPr lang="en-US" altLang="zh-CN" b="0">
                <a:solidFill>
                  <a:srgbClr val="FF0000"/>
                </a:solidFill>
                <a:ea typeface="宋体" pitchFamily="2" charset="-122"/>
              </a:rPr>
              <a:t>t </a:t>
            </a:r>
            <a:r>
              <a:rPr lang="en-US" altLang="zh-CN" b="0">
                <a:ea typeface="宋体" pitchFamily="2" charset="-122"/>
              </a:rPr>
              <a:t>indicates that the table of contents for the JAR should be listed.</a:t>
            </a:r>
          </a:p>
          <a:p>
            <a:pPr lvl="1" eaLnBrk="1" hangingPunct="1"/>
            <a:r>
              <a:rPr lang="en-US" altLang="zh-CN" b="0">
                <a:ea typeface="宋体" pitchFamily="2" charset="-122"/>
              </a:rPr>
              <a:t>the letter </a:t>
            </a:r>
            <a:r>
              <a:rPr lang="en-US" altLang="zh-CN" b="0">
                <a:solidFill>
                  <a:srgbClr val="FF0000"/>
                </a:solidFill>
                <a:ea typeface="宋体" pitchFamily="2" charset="-122"/>
              </a:rPr>
              <a:t>v</a:t>
            </a:r>
            <a:r>
              <a:rPr lang="en-US" altLang="zh-CN" b="0">
                <a:ea typeface="宋体" pitchFamily="2" charset="-122"/>
              </a:rPr>
              <a:t> indicates that the output should be verbose( the verbose output includes the file size in bytes and the date and time each file was created, in addition to the directory structure and file name)</a:t>
            </a:r>
          </a:p>
          <a:p>
            <a:pPr lvl="1" eaLnBrk="1" hangingPunct="1"/>
            <a:r>
              <a:rPr lang="en-US" altLang="zh-CN" b="0">
                <a:ea typeface="宋体" pitchFamily="2" charset="-122"/>
              </a:rPr>
              <a:t>the letter </a:t>
            </a:r>
            <a:r>
              <a:rPr lang="en-US" altLang="zh-CN" b="0">
                <a:solidFill>
                  <a:srgbClr val="FF0000"/>
                </a:solidFill>
                <a:ea typeface="宋体" pitchFamily="2" charset="-122"/>
              </a:rPr>
              <a:t>f</a:t>
            </a:r>
            <a:r>
              <a:rPr lang="en-US" altLang="zh-CN" b="0">
                <a:ea typeface="宋体" pitchFamily="2" charset="-122"/>
              </a:rPr>
              <a:t> specifies that the next argument on the command line is the JAR file to use.</a:t>
            </a:r>
          </a:p>
        </p:txBody>
      </p:sp>
      <p:pic>
        <p:nvPicPr>
          <p:cNvPr id="119812" name="Picture 4"/>
          <p:cNvPicPr>
            <a:picLocks noChangeAspect="1" noChangeArrowheads="1"/>
          </p:cNvPicPr>
          <p:nvPr/>
        </p:nvPicPr>
        <p:blipFill>
          <a:blip r:embed="rId2"/>
          <a:srcRect/>
          <a:stretch>
            <a:fillRect/>
          </a:stretch>
        </p:blipFill>
        <p:spPr bwMode="auto">
          <a:xfrm>
            <a:off x="114300" y="4876800"/>
            <a:ext cx="8915400" cy="1981200"/>
          </a:xfrm>
          <a:prstGeom prst="rect">
            <a:avLst/>
          </a:prstGeom>
          <a:noFill/>
          <a:ln w="9525" algn="ctr">
            <a:noFill/>
            <a:miter lim="800000"/>
            <a:headEnd/>
            <a:tailEnd/>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灯片编号占位符 3"/>
          <p:cNvSpPr>
            <a:spLocks noGrp="1"/>
          </p:cNvSpPr>
          <p:nvPr>
            <p:ph type="sldNum" sz="quarter" idx="10"/>
          </p:nvPr>
        </p:nvSpPr>
        <p:spPr>
          <a:noFill/>
        </p:spPr>
        <p:txBody>
          <a:bodyPr/>
          <a:lstStyle/>
          <a:p>
            <a:fld id="{8A6F83D4-9862-46A1-940E-01A4442A02F0}" type="slidenum">
              <a:rPr lang="zh-CN" altLang="en-US" smtClean="0"/>
              <a:pPr/>
              <a:t>118</a:t>
            </a:fld>
            <a:endParaRPr lang="en-US" altLang="zh-CN"/>
          </a:p>
        </p:txBody>
      </p:sp>
      <p:sp>
        <p:nvSpPr>
          <p:cNvPr id="120835" name="Rectangle 2"/>
          <p:cNvSpPr>
            <a:spLocks noGrp="1" noChangeArrowheads="1"/>
          </p:cNvSpPr>
          <p:nvPr>
            <p:ph type="title"/>
          </p:nvPr>
        </p:nvSpPr>
        <p:spPr/>
        <p:txBody>
          <a:bodyPr/>
          <a:lstStyle/>
          <a:p>
            <a:pPr eaLnBrk="1" hangingPunct="1"/>
            <a:r>
              <a:rPr lang="en-US" altLang="zh-CN" sz="3200">
                <a:ea typeface="宋体" pitchFamily="2" charset="-122"/>
              </a:rPr>
              <a:t>How to make a JAVA application</a:t>
            </a:r>
            <a:br>
              <a:rPr lang="en-US" altLang="zh-CN" sz="3200">
                <a:ea typeface="宋体" pitchFamily="2" charset="-122"/>
              </a:rPr>
            </a:br>
            <a:r>
              <a:rPr lang="en-US" altLang="zh-CN" sz="3200">
                <a:ea typeface="宋体" pitchFamily="2" charset="-122"/>
              </a:rPr>
              <a:t>	 - executable JAR archive (1)</a:t>
            </a:r>
            <a:endParaRPr lang="zh-CN" altLang="en-US" sz="3200">
              <a:ea typeface="宋体" pitchFamily="2" charset="-122"/>
            </a:endParaRPr>
          </a:p>
        </p:txBody>
      </p:sp>
      <p:sp>
        <p:nvSpPr>
          <p:cNvPr id="120836" name="Rectangle 3"/>
          <p:cNvSpPr>
            <a:spLocks noGrp="1" noChangeArrowheads="1"/>
          </p:cNvSpPr>
          <p:nvPr>
            <p:ph type="body" idx="1"/>
          </p:nvPr>
        </p:nvSpPr>
        <p:spPr>
          <a:xfrm>
            <a:off x="685800" y="1800225"/>
            <a:ext cx="8001000" cy="787400"/>
          </a:xfrm>
        </p:spPr>
        <p:txBody>
          <a:bodyPr/>
          <a:lstStyle/>
          <a:p>
            <a:pPr marL="533400" indent="-533400" eaLnBrk="1" hangingPunct="1">
              <a:lnSpc>
                <a:spcPct val="90000"/>
              </a:lnSpc>
              <a:buFontTx/>
              <a:buAutoNum type="arabicPeriod"/>
            </a:pPr>
            <a:r>
              <a:rPr lang="en-US" altLang="zh-CN" sz="3000">
                <a:ea typeface="宋体" pitchFamily="2" charset="-122"/>
              </a:rPr>
              <a:t>create this manifest file (manifest.mf) with any text editor. </a:t>
            </a:r>
          </a:p>
        </p:txBody>
      </p:sp>
      <p:sp>
        <p:nvSpPr>
          <p:cNvPr id="120837" name="Text Box 4"/>
          <p:cNvSpPr txBox="1">
            <a:spLocks noChangeArrowheads="1"/>
          </p:cNvSpPr>
          <p:nvPr/>
        </p:nvSpPr>
        <p:spPr bwMode="auto">
          <a:xfrm>
            <a:off x="1295400" y="2743200"/>
            <a:ext cx="6781800" cy="965200"/>
          </a:xfrm>
          <a:prstGeom prst="rect">
            <a:avLst/>
          </a:prstGeom>
          <a:solidFill>
            <a:srgbClr val="FFE699"/>
          </a:solidFill>
          <a:ln w="9525">
            <a:noFill/>
            <a:miter lim="800000"/>
            <a:headEnd/>
            <a:tailEnd/>
          </a:ln>
        </p:spPr>
        <p:txBody>
          <a:bodyPr>
            <a:spAutoFit/>
          </a:bodyPr>
          <a:lstStyle/>
          <a:p>
            <a:pPr>
              <a:spcBef>
                <a:spcPct val="20000"/>
              </a:spcBef>
              <a:spcAft>
                <a:spcPct val="0"/>
              </a:spcAft>
              <a:buClrTx/>
            </a:pPr>
            <a:r>
              <a:rPr lang="en-US" altLang="zh-CN" sz="2600" dirty="0">
                <a:solidFill>
                  <a:schemeClr val="tx1"/>
                </a:solidFill>
                <a:latin typeface="Times New Roman" pitchFamily="18" charset="0"/>
                <a:ea typeface="宋体" pitchFamily="2" charset="-122"/>
              </a:rPr>
              <a:t>Manifest-Version: 1.0 </a:t>
            </a:r>
          </a:p>
          <a:p>
            <a:pPr>
              <a:spcBef>
                <a:spcPct val="20000"/>
              </a:spcBef>
              <a:spcAft>
                <a:spcPct val="0"/>
              </a:spcAft>
              <a:buClrTx/>
            </a:pPr>
            <a:r>
              <a:rPr lang="en-US" altLang="zh-CN" sz="2600" dirty="0">
                <a:solidFill>
                  <a:schemeClr val="tx1"/>
                </a:solidFill>
                <a:latin typeface="Times New Roman" pitchFamily="18" charset="0"/>
                <a:ea typeface="宋体" pitchFamily="2" charset="-122"/>
              </a:rPr>
              <a:t>Main-Class: TimeTest1</a:t>
            </a:r>
            <a:endParaRPr lang="zh-CN" altLang="en-US" sz="2600" dirty="0">
              <a:solidFill>
                <a:schemeClr val="tx1"/>
              </a:solidFill>
              <a:latin typeface="Times New Roman" pitchFamily="18" charset="0"/>
              <a:ea typeface="宋体" pitchFamily="2" charset="-122"/>
            </a:endParaRPr>
          </a:p>
        </p:txBody>
      </p:sp>
      <p:sp>
        <p:nvSpPr>
          <p:cNvPr id="1022981" name="Text Box 5"/>
          <p:cNvSpPr txBox="1">
            <a:spLocks noChangeArrowheads="1"/>
          </p:cNvSpPr>
          <p:nvPr/>
        </p:nvSpPr>
        <p:spPr bwMode="auto">
          <a:xfrm>
            <a:off x="685800" y="4114800"/>
            <a:ext cx="7696200" cy="885825"/>
          </a:xfrm>
          <a:prstGeom prst="rect">
            <a:avLst/>
          </a:prstGeom>
          <a:noFill/>
          <a:ln w="9525">
            <a:noFill/>
            <a:miter lim="800000"/>
            <a:headEnd/>
            <a:tailEnd/>
          </a:ln>
        </p:spPr>
        <p:txBody>
          <a:bodyPr>
            <a:spAutoFit/>
          </a:bodyPr>
          <a:lstStyle/>
          <a:p>
            <a:pPr marL="457200" indent="-457200" eaLnBrk="0" hangingPunct="0">
              <a:spcBef>
                <a:spcPct val="50000"/>
              </a:spcBef>
              <a:spcAft>
                <a:spcPct val="0"/>
              </a:spcAft>
              <a:buClrTx/>
              <a:buFontTx/>
              <a:buAutoNum type="arabicPeriod" startAt="2"/>
            </a:pPr>
            <a:r>
              <a:rPr lang="en-US" altLang="zh-CN" sz="2600">
                <a:solidFill>
                  <a:schemeClr val="tx1"/>
                </a:solidFill>
                <a:latin typeface="Times New Roman" pitchFamily="18" charset="0"/>
                <a:ea typeface="宋体" pitchFamily="2" charset="-122"/>
              </a:rPr>
              <a:t>include the manifest file in the JAR (TimeTest1.jar) with the TimeTest1  class</a:t>
            </a:r>
            <a:endParaRPr lang="zh-CN" altLang="en-US" sz="2600">
              <a:solidFill>
                <a:schemeClr val="tx1"/>
              </a:solidFill>
              <a:latin typeface="Times New Roman" pitchFamily="18" charset="0"/>
              <a:ea typeface="宋体" pitchFamily="2" charset="-122"/>
            </a:endParaRPr>
          </a:p>
        </p:txBody>
      </p:sp>
      <p:sp>
        <p:nvSpPr>
          <p:cNvPr id="1022982" name="Text Box 6"/>
          <p:cNvSpPr txBox="1">
            <a:spLocks noChangeArrowheads="1"/>
          </p:cNvSpPr>
          <p:nvPr/>
        </p:nvSpPr>
        <p:spPr bwMode="auto">
          <a:xfrm>
            <a:off x="1295400" y="5454650"/>
            <a:ext cx="6781800" cy="488950"/>
          </a:xfrm>
          <a:prstGeom prst="rect">
            <a:avLst/>
          </a:prstGeom>
          <a:solidFill>
            <a:srgbClr val="FFE699"/>
          </a:solidFill>
          <a:ln w="9525">
            <a:noFill/>
            <a:miter lim="800000"/>
            <a:headEnd/>
            <a:tailEnd/>
          </a:ln>
        </p:spPr>
        <p:txBody>
          <a:bodyPr>
            <a:spAutoFit/>
          </a:bodyPr>
          <a:lstStyle/>
          <a:p>
            <a:pPr marL="457200" indent="-457200" eaLnBrk="0" hangingPunct="0">
              <a:spcBef>
                <a:spcPct val="50000"/>
              </a:spcBef>
              <a:spcAft>
                <a:spcPct val="0"/>
              </a:spcAft>
              <a:buClrTx/>
            </a:pPr>
            <a:r>
              <a:rPr lang="en-US" altLang="zh-CN" sz="2600">
                <a:solidFill>
                  <a:schemeClr val="tx1"/>
                </a:solidFill>
                <a:latin typeface="Times New Roman" pitchFamily="18" charset="0"/>
                <a:ea typeface="宋体" pitchFamily="2" charset="-122"/>
              </a:rPr>
              <a:t>jar cvfm test.jar manifest.mf  *.class com\*.*</a:t>
            </a:r>
            <a:endParaRPr lang="zh-CN" altLang="en-US" sz="2600">
              <a:solidFill>
                <a:schemeClr val="tx1"/>
              </a:solidFill>
              <a:latin typeface="Times New Roman" pitchFamily="18" charset="0"/>
              <a:ea typeface="宋体" pitchFamily="2" charset="-122"/>
            </a:endParaRPr>
          </a:p>
        </p:txBody>
      </p:sp>
      <p:sp>
        <p:nvSpPr>
          <p:cNvPr id="120840" name="Rectangle 7"/>
          <p:cNvSpPr>
            <a:spLocks noChangeArrowheads="1"/>
          </p:cNvSpPr>
          <p:nvPr/>
        </p:nvSpPr>
        <p:spPr bwMode="auto">
          <a:xfrm>
            <a:off x="4356100" y="6521450"/>
            <a:ext cx="4522788" cy="336550"/>
          </a:xfrm>
          <a:prstGeom prst="rect">
            <a:avLst/>
          </a:prstGeom>
          <a:noFill/>
          <a:ln w="9525">
            <a:noFill/>
            <a:miter lim="800000"/>
            <a:headEnd/>
            <a:tailEnd/>
          </a:ln>
        </p:spPr>
        <p:txBody>
          <a:bodyPr wrap="none">
            <a:spAutoFit/>
          </a:bodyPr>
          <a:lstStyle/>
          <a:p>
            <a:pPr algn="ctr" eaLnBrk="0" hangingPunct="0">
              <a:spcBef>
                <a:spcPct val="50000"/>
              </a:spcBef>
              <a:spcAft>
                <a:spcPct val="0"/>
              </a:spcAft>
              <a:buClrTx/>
            </a:pPr>
            <a:r>
              <a:rPr lang="en-US" altLang="zh-CN" b="1">
                <a:solidFill>
                  <a:schemeClr val="bg2"/>
                </a:solidFill>
                <a:latin typeface="Helvetica" pitchFamily="34" charset="0"/>
                <a:ea typeface="宋体" pitchFamily="2" charset="-122"/>
              </a:rPr>
              <a:t>D:\java\07-08</a:t>
            </a:r>
            <a:r>
              <a:rPr lang="zh-CN" altLang="en-US" b="1">
                <a:solidFill>
                  <a:schemeClr val="bg2"/>
                </a:solidFill>
                <a:latin typeface="Helvetica" pitchFamily="34" charset="0"/>
                <a:ea typeface="宋体" pitchFamily="2" charset="-122"/>
              </a:rPr>
              <a:t>第二学期</a:t>
            </a:r>
            <a:r>
              <a:rPr lang="en-US" altLang="zh-CN" b="1">
                <a:solidFill>
                  <a:schemeClr val="bg2"/>
                </a:solidFill>
                <a:latin typeface="Helvetica" pitchFamily="34" charset="0"/>
                <a:ea typeface="宋体" pitchFamily="2" charset="-122"/>
              </a:rPr>
              <a:t>\examples\ch08\jartest2</a:t>
            </a:r>
            <a:endParaRPr lang="zh-CN" altLang="en-US" b="1">
              <a:solidFill>
                <a:schemeClr val="bg2"/>
              </a:solidFill>
              <a:latin typeface="Helvetica" pitchFamily="34" charset="0"/>
              <a:ea typeface="宋体" pitchFamily="2" charset="-122"/>
            </a:endParaRPr>
          </a:p>
        </p:txBody>
      </p:sp>
      <p:sp>
        <p:nvSpPr>
          <p:cNvPr id="2" name="文本框 1">
            <a:extLst>
              <a:ext uri="{FF2B5EF4-FFF2-40B4-BE49-F238E27FC236}">
                <a16:creationId xmlns:a16="http://schemas.microsoft.com/office/drawing/2014/main" id="{14AEEB43-66FB-0C47-BB36-6078AD1CB7B8}"/>
              </a:ext>
            </a:extLst>
          </p:cNvPr>
          <p:cNvSpPr txBox="1"/>
          <p:nvPr/>
        </p:nvSpPr>
        <p:spPr>
          <a:xfrm>
            <a:off x="3124200" y="6074459"/>
            <a:ext cx="4267200" cy="646331"/>
          </a:xfrm>
          <a:prstGeom prst="rect">
            <a:avLst/>
          </a:prstGeom>
          <a:noFill/>
        </p:spPr>
        <p:txBody>
          <a:bodyPr wrap="square" rtlCol="0">
            <a:spAutoFit/>
          </a:bodyPr>
          <a:lstStyle/>
          <a:p>
            <a:r>
              <a:rPr kumimoji="1" lang="en-US" altLang="zh-CN" dirty="0"/>
              <a:t>MAC:</a:t>
            </a:r>
            <a:r>
              <a:rPr lang="en" altLang="zh-CN" dirty="0"/>
              <a:t>jar -</a:t>
            </a:r>
            <a:r>
              <a:rPr lang="en" altLang="zh-CN" dirty="0" err="1"/>
              <a:t>cfmv</a:t>
            </a:r>
            <a:r>
              <a:rPr lang="en" altLang="zh-CN" dirty="0"/>
              <a:t> </a:t>
            </a:r>
            <a:r>
              <a:rPr lang="en" altLang="zh-CN" dirty="0" err="1"/>
              <a:t>test.jar</a:t>
            </a:r>
            <a:r>
              <a:rPr lang="en" altLang="zh-CN" dirty="0"/>
              <a:t> </a:t>
            </a:r>
            <a:r>
              <a:rPr lang="en" altLang="zh-CN" dirty="0" err="1"/>
              <a:t>manifest.mf</a:t>
            </a:r>
            <a:r>
              <a:rPr lang="en" altLang="zh-CN" dirty="0"/>
              <a:t> ./</a:t>
            </a:r>
          </a:p>
          <a:p>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2981"/>
                                        </p:tgtEl>
                                        <p:attrNameLst>
                                          <p:attrName>style.visibility</p:attrName>
                                        </p:attrNameLst>
                                      </p:cBhvr>
                                      <p:to>
                                        <p:strVal val="visible"/>
                                      </p:to>
                                    </p:set>
                                    <p:animEffect transition="in" filter="blinds(horizontal)">
                                      <p:cBhvr>
                                        <p:cTn id="7" dur="500"/>
                                        <p:tgtEl>
                                          <p:spTgt spid="102298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2982"/>
                                        </p:tgtEl>
                                        <p:attrNameLst>
                                          <p:attrName>style.visibility</p:attrName>
                                        </p:attrNameLst>
                                      </p:cBhvr>
                                      <p:to>
                                        <p:strVal val="visible"/>
                                      </p:to>
                                    </p:set>
                                    <p:animEffect transition="in" filter="blinds(horizontal)">
                                      <p:cBhvr>
                                        <p:cTn id="12" dur="500"/>
                                        <p:tgtEl>
                                          <p:spTgt spid="1022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2981" grpId="0" autoUpdateAnimBg="0"/>
      <p:bldP spid="1022982" grpId="0" animBg="1"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灯片编号占位符 3"/>
          <p:cNvSpPr>
            <a:spLocks noGrp="1"/>
          </p:cNvSpPr>
          <p:nvPr>
            <p:ph type="sldNum" sz="quarter" idx="10"/>
          </p:nvPr>
        </p:nvSpPr>
        <p:spPr>
          <a:noFill/>
        </p:spPr>
        <p:txBody>
          <a:bodyPr/>
          <a:lstStyle/>
          <a:p>
            <a:fld id="{93F1C84B-1C82-4C71-AA28-B12A92C00BF1}" type="slidenum">
              <a:rPr lang="zh-CN" altLang="en-US" smtClean="0"/>
              <a:pPr/>
              <a:t>119</a:t>
            </a:fld>
            <a:endParaRPr lang="en-US" altLang="zh-CN"/>
          </a:p>
        </p:txBody>
      </p:sp>
      <p:sp>
        <p:nvSpPr>
          <p:cNvPr id="121859" name="Text Box 2"/>
          <p:cNvSpPr>
            <a:spLocks noGrp="1" noChangeArrowheads="1"/>
          </p:cNvSpPr>
          <p:nvPr>
            <p:ph type="body" idx="1"/>
          </p:nvPr>
        </p:nvSpPr>
        <p:spPr>
          <a:xfrm>
            <a:off x="685800" y="685800"/>
            <a:ext cx="7772400" cy="1752600"/>
          </a:xfrm>
          <a:noFill/>
        </p:spPr>
        <p:txBody>
          <a:bodyPr/>
          <a:lstStyle/>
          <a:p>
            <a:pPr marL="533400" indent="-533400">
              <a:lnSpc>
                <a:spcPct val="150000"/>
              </a:lnSpc>
              <a:spcBef>
                <a:spcPct val="50000"/>
              </a:spcBef>
              <a:buFontTx/>
              <a:buAutoNum type="arabicPeriod" startAt="3"/>
            </a:pPr>
            <a:r>
              <a:rPr lang="en-US" altLang="zh-CN" sz="2400">
                <a:ea typeface="宋体" pitchFamily="2" charset="-122"/>
                <a:cs typeface="Times New Roman" pitchFamily="18" charset="0"/>
              </a:rPr>
              <a:t>Then you are able to start the TimeTest1.class by double-clicking on the TimeTest1.jar file (if the JRE is correctly installed) or by typing </a:t>
            </a:r>
            <a:endParaRPr lang="zh-CN" altLang="en-US" sz="2400">
              <a:ea typeface="宋体" pitchFamily="2" charset="-122"/>
              <a:cs typeface="Times New Roman" pitchFamily="18" charset="0"/>
            </a:endParaRPr>
          </a:p>
        </p:txBody>
      </p:sp>
      <p:sp>
        <p:nvSpPr>
          <p:cNvPr id="121860" name="Text Box 3"/>
          <p:cNvSpPr txBox="1">
            <a:spLocks noChangeArrowheads="1"/>
          </p:cNvSpPr>
          <p:nvPr/>
        </p:nvSpPr>
        <p:spPr bwMode="auto">
          <a:xfrm>
            <a:off x="1524000" y="2865438"/>
            <a:ext cx="5257800" cy="639762"/>
          </a:xfrm>
          <a:prstGeom prst="rect">
            <a:avLst/>
          </a:prstGeom>
          <a:solidFill>
            <a:srgbClr val="FFE699"/>
          </a:solidFill>
          <a:ln w="9525">
            <a:noFill/>
            <a:miter lim="800000"/>
            <a:headEnd/>
            <a:tailEnd/>
          </a:ln>
        </p:spPr>
        <p:txBody>
          <a:bodyPr>
            <a:spAutoFit/>
          </a:bodyPr>
          <a:lstStyle/>
          <a:p>
            <a:pPr marL="457200" indent="-457200" eaLnBrk="0" hangingPunct="0">
              <a:lnSpc>
                <a:spcPct val="150000"/>
              </a:lnSpc>
              <a:spcBef>
                <a:spcPct val="50000"/>
              </a:spcBef>
              <a:spcAft>
                <a:spcPct val="0"/>
              </a:spcAft>
              <a:buClrTx/>
            </a:pPr>
            <a:r>
              <a:rPr lang="en-US" altLang="zh-CN" sz="2400">
                <a:solidFill>
                  <a:schemeClr val="tx1"/>
                </a:solidFill>
                <a:latin typeface="Times New Roman" pitchFamily="18" charset="0"/>
                <a:ea typeface="宋体" pitchFamily="2" charset="-122"/>
              </a:rPr>
              <a:t>java -jar test.jar</a:t>
            </a:r>
            <a:endParaRPr lang="zh-CN" altLang="en-US" sz="2400">
              <a:solidFill>
                <a:schemeClr val="tx1"/>
              </a:solidFill>
              <a:latin typeface="Times New Roman" pitchFamily="18" charset="0"/>
              <a:ea typeface="宋体" pitchFamily="2" charset="-122"/>
            </a:endParaRPr>
          </a:p>
        </p:txBody>
      </p:sp>
      <p:sp>
        <p:nvSpPr>
          <p:cNvPr id="1024004" name="Text Box 4"/>
          <p:cNvSpPr txBox="1">
            <a:spLocks noChangeArrowheads="1"/>
          </p:cNvSpPr>
          <p:nvPr/>
        </p:nvSpPr>
        <p:spPr bwMode="auto">
          <a:xfrm>
            <a:off x="685800" y="4038600"/>
            <a:ext cx="7772400" cy="2713038"/>
          </a:xfrm>
          <a:prstGeom prst="rect">
            <a:avLst/>
          </a:prstGeom>
          <a:noFill/>
          <a:ln w="9525">
            <a:noFill/>
            <a:miter lim="800000"/>
            <a:headEnd/>
            <a:tailEnd/>
          </a:ln>
        </p:spPr>
        <p:txBody>
          <a:bodyPr>
            <a:spAutoFit/>
          </a:bodyPr>
          <a:lstStyle/>
          <a:p>
            <a:pPr marL="457200" indent="-457200" eaLnBrk="0" hangingPunct="0">
              <a:lnSpc>
                <a:spcPct val="150000"/>
              </a:lnSpc>
              <a:spcBef>
                <a:spcPct val="50000"/>
              </a:spcBef>
              <a:spcAft>
                <a:spcPct val="0"/>
              </a:spcAft>
              <a:buClrTx/>
              <a:buFontTx/>
              <a:buAutoNum type="arabicPeriod" startAt="4"/>
            </a:pPr>
            <a:r>
              <a:rPr lang="en-US" altLang="zh-CN" sz="2400">
                <a:solidFill>
                  <a:schemeClr val="tx1"/>
                </a:solidFill>
                <a:latin typeface="Times New Roman" pitchFamily="18" charset="0"/>
                <a:ea typeface="宋体" pitchFamily="2" charset="-122"/>
              </a:rPr>
              <a:t>If you need to pass parameters, use the -D switch before de -jar switch and use the getProperty() method to get the value. </a:t>
            </a:r>
            <a:endParaRPr lang="en-US" altLang="zh-CN" sz="2400">
              <a:solidFill>
                <a:srgbClr val="FF0000"/>
              </a:solidFill>
              <a:latin typeface="Times New Roman" pitchFamily="18" charset="0"/>
              <a:ea typeface="宋体" pitchFamily="2" charset="-122"/>
            </a:endParaRPr>
          </a:p>
          <a:p>
            <a:pPr marL="914400" lvl="1" indent="-457200" eaLnBrk="0" hangingPunct="0">
              <a:lnSpc>
                <a:spcPct val="150000"/>
              </a:lnSpc>
              <a:spcAft>
                <a:spcPct val="0"/>
              </a:spcAft>
              <a:buClrTx/>
              <a:buFontTx/>
              <a:buChar char="•"/>
            </a:pPr>
            <a:r>
              <a:rPr lang="en-US" altLang="zh-CN">
                <a:solidFill>
                  <a:srgbClr val="FF0000"/>
                </a:solidFill>
                <a:latin typeface="Helvetica" pitchFamily="34" charset="0"/>
                <a:ea typeface="宋体" pitchFamily="2" charset="-122"/>
              </a:rPr>
              <a:t>JarParTest.java    </a:t>
            </a:r>
          </a:p>
          <a:p>
            <a:pPr marL="914400" lvl="1" indent="-457200" eaLnBrk="0" hangingPunct="0">
              <a:lnSpc>
                <a:spcPct val="150000"/>
              </a:lnSpc>
              <a:spcAft>
                <a:spcPct val="0"/>
              </a:spcAft>
              <a:buClrTx/>
              <a:buFontTx/>
              <a:buChar char="•"/>
            </a:pPr>
            <a:r>
              <a:rPr lang="en-US" altLang="zh-CN">
                <a:solidFill>
                  <a:srgbClr val="FF0000"/>
                </a:solidFill>
                <a:latin typeface="Helvetica" pitchFamily="34" charset="0"/>
                <a:ea typeface="宋体" pitchFamily="2" charset="-122"/>
              </a:rPr>
              <a:t>&gt;java –D a=4 -jar test1.jar</a:t>
            </a:r>
            <a:endParaRPr lang="en-US" altLang="zh-CN" sz="2400">
              <a:solidFill>
                <a:srgbClr val="FF0000"/>
              </a:solidFill>
              <a:latin typeface="Times New Roman" pitchFamily="18" charset="0"/>
              <a:ea typeface="宋体" pitchFamily="2" charset="-122"/>
            </a:endParaRPr>
          </a:p>
          <a:p>
            <a:pPr marL="457200" indent="-457200" eaLnBrk="0" hangingPunct="0">
              <a:spcAft>
                <a:spcPct val="0"/>
              </a:spcAft>
              <a:buClrTx/>
              <a:buFontTx/>
              <a:buChar char="•"/>
            </a:pPr>
            <a:endParaRPr lang="zh-CN" altLang="en-US" b="1">
              <a:solidFill>
                <a:srgbClr val="FF0000"/>
              </a:solidFill>
              <a:latin typeface="Helvetica"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004"/>
                                        </p:tgtEl>
                                        <p:attrNameLst>
                                          <p:attrName>style.visibility</p:attrName>
                                        </p:attrNameLst>
                                      </p:cBhvr>
                                      <p:to>
                                        <p:strVal val="visible"/>
                                      </p:to>
                                    </p:set>
                                    <p:animEffect transition="in" filter="blinds(horizontal)">
                                      <p:cBhvr>
                                        <p:cTn id="7" dur="500"/>
                                        <p:tgtEl>
                                          <p:spTgt spid="1024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04"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24B5A1"/>
                </a:solidFill>
                <a:latin typeface="Arial"/>
              </a:rPr>
              <a:t>8.2  </a:t>
            </a:r>
            <a:r>
              <a:rPr lang="en-US">
                <a:solidFill>
                  <a:srgbClr val="3380E6"/>
                </a:solidFill>
                <a:latin typeface="Lucida Console"/>
              </a:rPr>
              <a:t>Time</a:t>
            </a:r>
            <a:r>
              <a:rPr lang="en-US">
                <a:solidFill>
                  <a:srgbClr val="3380E6"/>
                </a:solidFill>
                <a:latin typeface="Arial"/>
              </a:rPr>
              <a:t> Class Case Study (Cont.)</a:t>
            </a:r>
          </a:p>
        </p:txBody>
      </p:sp>
      <p:sp>
        <p:nvSpPr>
          <p:cNvPr id="22531" name="Text Placeholder 2"/>
          <p:cNvSpPr>
            <a:spLocks noGrp="1"/>
          </p:cNvSpPr>
          <p:nvPr>
            <p:ph type="body" idx="1"/>
          </p:nvPr>
        </p:nvSpPr>
        <p:spPr>
          <a:xfrm>
            <a:off x="27878" y="1417638"/>
            <a:ext cx="8686800" cy="4691062"/>
          </a:xfrm>
        </p:spPr>
        <p:txBody>
          <a:bodyPr/>
          <a:lstStyle/>
          <a:p>
            <a:pPr marL="1039812" indent="-342900">
              <a:lnSpc>
                <a:spcPct val="150000"/>
              </a:lnSpc>
              <a:spcAft>
                <a:spcPts val="0"/>
              </a:spcAft>
            </a:pPr>
            <a:r>
              <a:rPr lang="en-US" altLang="zh-CN" sz="2400" kern="100" dirty="0">
                <a:solidFill>
                  <a:srgbClr val="333333"/>
                </a:solidFill>
                <a:latin typeface="Times" pitchFamily="2" charset="0"/>
                <a:ea typeface="Times" pitchFamily="2" charset="0"/>
                <a:cs typeface="Times" pitchFamily="2" charset="0"/>
              </a:rPr>
              <a:t>Java SE 8</a:t>
            </a:r>
            <a:r>
              <a:rPr lang="zh-CN" altLang="en-US" sz="2400" kern="100" dirty="0">
                <a:solidFill>
                  <a:srgbClr val="333333"/>
                </a:solidFill>
                <a:latin typeface="Times" pitchFamily="2" charset="0"/>
                <a:ea typeface="Times" pitchFamily="2" charset="0"/>
                <a:cs typeface="Times" pitchFamily="2" charset="0"/>
              </a:rPr>
              <a:t> </a:t>
            </a:r>
            <a:r>
              <a:rPr lang="en-US" altLang="zh-CN" sz="2400" kern="100" dirty="0">
                <a:solidFill>
                  <a:srgbClr val="333333"/>
                </a:solidFill>
                <a:latin typeface="Times" pitchFamily="2" charset="0"/>
                <a:ea typeface="Times" pitchFamily="2" charset="0"/>
                <a:cs typeface="Times" pitchFamily="2" charset="0"/>
              </a:rPr>
              <a:t>introduced a new </a:t>
            </a:r>
            <a:r>
              <a:rPr lang="en-US" altLang="zh-CN" sz="2400" kern="100" dirty="0">
                <a:solidFill>
                  <a:srgbClr val="FF0000"/>
                </a:solidFill>
                <a:latin typeface="Times" pitchFamily="2" charset="0"/>
                <a:ea typeface="Times" pitchFamily="2" charset="0"/>
                <a:cs typeface="Times" pitchFamily="2" charset="0"/>
              </a:rPr>
              <a:t>Date/</a:t>
            </a:r>
            <a:r>
              <a:rPr lang="zh-CN" altLang="en-US" sz="2400" kern="100" dirty="0">
                <a:solidFill>
                  <a:srgbClr val="FF0000"/>
                </a:solidFill>
                <a:latin typeface="Times" pitchFamily="2" charset="0"/>
                <a:ea typeface="Times" pitchFamily="2" charset="0"/>
                <a:cs typeface="Times" pitchFamily="2" charset="0"/>
              </a:rPr>
              <a:t> </a:t>
            </a:r>
            <a:r>
              <a:rPr lang="en-US" altLang="zh-CN" sz="2400" kern="100" dirty="0">
                <a:solidFill>
                  <a:srgbClr val="FF0000"/>
                </a:solidFill>
                <a:latin typeface="Times" pitchFamily="2" charset="0"/>
                <a:ea typeface="Times" pitchFamily="2" charset="0"/>
                <a:cs typeface="Times" pitchFamily="2" charset="0"/>
              </a:rPr>
              <a:t>Time/</a:t>
            </a:r>
            <a:r>
              <a:rPr lang="zh-CN" altLang="en-US" sz="2400" kern="100" dirty="0">
                <a:solidFill>
                  <a:srgbClr val="FF0000"/>
                </a:solidFill>
                <a:latin typeface="Times" pitchFamily="2" charset="0"/>
                <a:ea typeface="Times" pitchFamily="2" charset="0"/>
                <a:cs typeface="Times" pitchFamily="2" charset="0"/>
              </a:rPr>
              <a:t> </a:t>
            </a:r>
            <a:r>
              <a:rPr lang="en-US" altLang="zh-CN" sz="2400" kern="100" dirty="0" err="1">
                <a:solidFill>
                  <a:srgbClr val="FF0000"/>
                </a:solidFill>
                <a:latin typeface="Times" pitchFamily="2" charset="0"/>
                <a:ea typeface="Times" pitchFamily="2" charset="0"/>
                <a:cs typeface="Times" pitchFamily="2" charset="0"/>
              </a:rPr>
              <a:t>LocalDateTime</a:t>
            </a:r>
            <a:r>
              <a:rPr lang="en-US" altLang="zh-CN" sz="2400" kern="100" dirty="0">
                <a:solidFill>
                  <a:srgbClr val="FF0000"/>
                </a:solidFill>
                <a:latin typeface="Times" pitchFamily="2" charset="0"/>
                <a:ea typeface="Times" pitchFamily="2" charset="0"/>
                <a:cs typeface="Times" pitchFamily="2" charset="0"/>
              </a:rPr>
              <a:t>… </a:t>
            </a:r>
            <a:r>
              <a:rPr lang="zh-CN" altLang="en-US" sz="2400" kern="100" dirty="0">
                <a:solidFill>
                  <a:srgbClr val="FF0000"/>
                </a:solidFill>
                <a:latin typeface="Times" pitchFamily="2" charset="0"/>
                <a:ea typeface="Times" pitchFamily="2" charset="0"/>
                <a:cs typeface="Times" pitchFamily="2" charset="0"/>
              </a:rPr>
              <a:t> </a:t>
            </a:r>
            <a:r>
              <a:rPr lang="en-US" altLang="zh-CN" sz="2400" kern="100" dirty="0">
                <a:solidFill>
                  <a:srgbClr val="333333"/>
                </a:solidFill>
                <a:latin typeface="Times" pitchFamily="2" charset="0"/>
                <a:ea typeface="Times" pitchFamily="2" charset="0"/>
                <a:cs typeface="Times" pitchFamily="2" charset="0"/>
              </a:rPr>
              <a:t>API—defined by the</a:t>
            </a:r>
            <a:r>
              <a:rPr lang="zh-CN" altLang="en-US" sz="2400" kern="100" dirty="0">
                <a:solidFill>
                  <a:srgbClr val="333333"/>
                </a:solidFill>
                <a:latin typeface="Times" pitchFamily="2" charset="0"/>
                <a:ea typeface="DengXian" panose="02010600030101010101" pitchFamily="2" charset="-122"/>
                <a:cs typeface="Times New Roman" panose="02020603050405020304" pitchFamily="18" charset="0"/>
              </a:rPr>
              <a:t> </a:t>
            </a:r>
            <a:r>
              <a:rPr lang="en-US" altLang="zh-CN" sz="2400" kern="100" dirty="0">
                <a:solidFill>
                  <a:srgbClr val="333333"/>
                </a:solidFill>
                <a:latin typeface="Times" pitchFamily="2" charset="0"/>
                <a:ea typeface="Times" pitchFamily="2" charset="0"/>
                <a:cs typeface="Times" pitchFamily="2" charset="0"/>
              </a:rPr>
              <a:t>classes in the package </a:t>
            </a:r>
            <a:r>
              <a:rPr lang="en-US" altLang="zh-CN" sz="2400" kern="100" dirty="0" err="1">
                <a:solidFill>
                  <a:srgbClr val="FF0000"/>
                </a:solidFill>
                <a:latin typeface="Times" pitchFamily="2" charset="0"/>
                <a:ea typeface="Times" pitchFamily="2" charset="0"/>
                <a:cs typeface="Times" pitchFamily="2" charset="0"/>
              </a:rPr>
              <a:t>java.time</a:t>
            </a:r>
            <a:r>
              <a:rPr lang="en-US" altLang="zh-CN" sz="2400" kern="100" dirty="0">
                <a:solidFill>
                  <a:srgbClr val="333333"/>
                </a:solidFill>
                <a:latin typeface="Times" pitchFamily="2" charset="0"/>
                <a:ea typeface="Times" pitchFamily="2" charset="0"/>
                <a:cs typeface="Times" pitchFamily="2" charset="0"/>
              </a:rPr>
              <a:t>. </a:t>
            </a:r>
          </a:p>
          <a:p>
            <a:pPr marL="1039812" indent="-342900">
              <a:lnSpc>
                <a:spcPct val="150000"/>
              </a:lnSpc>
              <a:spcAft>
                <a:spcPts val="0"/>
              </a:spcAft>
            </a:pPr>
            <a:r>
              <a:rPr lang="en-US" altLang="zh-CN" sz="2400" kern="100" dirty="0">
                <a:solidFill>
                  <a:srgbClr val="333333"/>
                </a:solidFill>
                <a:latin typeface="Times" pitchFamily="2" charset="0"/>
                <a:ea typeface="Times" pitchFamily="2" charset="0"/>
                <a:cs typeface="Times" pitchFamily="2" charset="0"/>
              </a:rPr>
              <a:t>Applications built</a:t>
            </a:r>
            <a:r>
              <a:rPr lang="zh-CN" altLang="en-US" sz="2400" kern="100" dirty="0">
                <a:solidFill>
                  <a:srgbClr val="333333"/>
                </a:solidFill>
                <a:latin typeface="Times" pitchFamily="2" charset="0"/>
                <a:ea typeface="Times" pitchFamily="2" charset="0"/>
                <a:cs typeface="Times" pitchFamily="2" charset="0"/>
              </a:rPr>
              <a:t> </a:t>
            </a:r>
            <a:r>
              <a:rPr lang="en-US" altLang="zh-CN" sz="2400" kern="100" dirty="0">
                <a:solidFill>
                  <a:srgbClr val="333333"/>
                </a:solidFill>
                <a:latin typeface="Times" pitchFamily="2" charset="0"/>
                <a:ea typeface="Times" pitchFamily="2" charset="0"/>
                <a:cs typeface="Times" pitchFamily="2" charset="0"/>
              </a:rPr>
              <a:t>with Java SE 8 should use the Date/Time API’s</a:t>
            </a:r>
            <a:r>
              <a:rPr lang="zh-CN" altLang="en-US" sz="2400" kern="100" dirty="0">
                <a:latin typeface="Times" pitchFamily="2" charset="0"/>
                <a:ea typeface="DengXian" panose="02010600030101010101" pitchFamily="2" charset="-122"/>
                <a:cs typeface="Times New Roman" panose="02020603050405020304" pitchFamily="18" charset="0"/>
              </a:rPr>
              <a:t> </a:t>
            </a:r>
            <a:r>
              <a:rPr lang="en-US" altLang="zh-CN" sz="2400" dirty="0">
                <a:solidFill>
                  <a:srgbClr val="333333"/>
                </a:solidFill>
                <a:latin typeface="Times" pitchFamily="2" charset="0"/>
                <a:ea typeface="Times" pitchFamily="2" charset="0"/>
                <a:cs typeface="Times" pitchFamily="2" charset="0"/>
              </a:rPr>
              <a:t>capabilities.</a:t>
            </a:r>
          </a:p>
          <a:p>
            <a:pPr marL="1039812" indent="-342900">
              <a:lnSpc>
                <a:spcPct val="150000"/>
              </a:lnSpc>
              <a:spcAft>
                <a:spcPts val="0"/>
              </a:spcAft>
            </a:pPr>
            <a:r>
              <a:rPr lang="en-US" altLang="zh-CN" sz="2400" dirty="0" err="1">
                <a:solidFill>
                  <a:srgbClr val="FF0000"/>
                </a:solidFill>
                <a:latin typeface="Times" pitchFamily="2" charset="0"/>
                <a:ea typeface="Times" pitchFamily="2" charset="0"/>
                <a:cs typeface="Times" pitchFamily="2" charset="0"/>
              </a:rPr>
              <a:t>LocalDateTime.now</a:t>
            </a:r>
            <a:r>
              <a:rPr lang="en-US" altLang="zh-CN" sz="2400" dirty="0">
                <a:solidFill>
                  <a:srgbClr val="FF0000"/>
                </a:solidFill>
                <a:latin typeface="Times" pitchFamily="2" charset="0"/>
                <a:ea typeface="Times" pitchFamily="2" charset="0"/>
                <a:cs typeface="Times" pitchFamily="2" charset="0"/>
              </a:rPr>
              <a:t>()</a:t>
            </a:r>
            <a:r>
              <a:rPr lang="zh-CN" altLang="en-US" sz="2400" dirty="0">
                <a:solidFill>
                  <a:srgbClr val="FF0000"/>
                </a:solidFill>
                <a:latin typeface="Times" pitchFamily="2" charset="0"/>
                <a:ea typeface="Times" pitchFamily="2" charset="0"/>
                <a:cs typeface="Times" pitchFamily="2" charset="0"/>
              </a:rPr>
              <a:t>  </a:t>
            </a:r>
            <a:r>
              <a:rPr lang="en-US" altLang="zh-CN" sz="2400" dirty="0">
                <a:solidFill>
                  <a:srgbClr val="333333"/>
                </a:solidFill>
                <a:latin typeface="Times" pitchFamily="2" charset="0"/>
                <a:ea typeface="Times" pitchFamily="2" charset="0"/>
                <a:cs typeface="Times" pitchFamily="2" charset="0"/>
              </a:rPr>
              <a:t>Obtains</a:t>
            </a:r>
            <a:r>
              <a:rPr lang="zh-CN" altLang="en-US" sz="2400" dirty="0">
                <a:solidFill>
                  <a:srgbClr val="333333"/>
                </a:solidFill>
                <a:latin typeface="Times" pitchFamily="2" charset="0"/>
                <a:ea typeface="Times" pitchFamily="2" charset="0"/>
                <a:cs typeface="Times" pitchFamily="2" charset="0"/>
              </a:rPr>
              <a:t> </a:t>
            </a:r>
            <a:r>
              <a:rPr lang="en-US" altLang="zh-CN" sz="2400" dirty="0">
                <a:solidFill>
                  <a:srgbClr val="333333"/>
                </a:solidFill>
                <a:latin typeface="Times" pitchFamily="2" charset="0"/>
                <a:ea typeface="Times" pitchFamily="2" charset="0"/>
                <a:cs typeface="Times" pitchFamily="2" charset="0"/>
              </a:rPr>
              <a:t>the</a:t>
            </a:r>
            <a:r>
              <a:rPr lang="zh-CN" altLang="en-US" sz="2400" dirty="0">
                <a:solidFill>
                  <a:srgbClr val="333333"/>
                </a:solidFill>
                <a:latin typeface="Times" pitchFamily="2" charset="0"/>
                <a:ea typeface="Times" pitchFamily="2" charset="0"/>
                <a:cs typeface="Times" pitchFamily="2" charset="0"/>
              </a:rPr>
              <a:t> </a:t>
            </a:r>
            <a:r>
              <a:rPr lang="en-US" altLang="zh-CN" sz="2400" dirty="0">
                <a:solidFill>
                  <a:srgbClr val="333333"/>
                </a:solidFill>
                <a:latin typeface="Times" pitchFamily="2" charset="0"/>
                <a:ea typeface="Times" pitchFamily="2" charset="0"/>
                <a:cs typeface="Times" pitchFamily="2" charset="0"/>
              </a:rPr>
              <a:t>current</a:t>
            </a:r>
            <a:r>
              <a:rPr lang="zh-CN" altLang="en-US" sz="2400" dirty="0">
                <a:solidFill>
                  <a:srgbClr val="333333"/>
                </a:solidFill>
                <a:latin typeface="Times" pitchFamily="2" charset="0"/>
                <a:ea typeface="Times" pitchFamily="2" charset="0"/>
                <a:cs typeface="Times" pitchFamily="2" charset="0"/>
              </a:rPr>
              <a:t> </a:t>
            </a:r>
            <a:r>
              <a:rPr lang="en-US" altLang="zh-CN" sz="2400" dirty="0" err="1">
                <a:solidFill>
                  <a:srgbClr val="333333"/>
                </a:solidFill>
                <a:latin typeface="Times" pitchFamily="2" charset="0"/>
                <a:ea typeface="Times" pitchFamily="2" charset="0"/>
                <a:cs typeface="Times" pitchFamily="2" charset="0"/>
              </a:rPr>
              <a:t>dtae</a:t>
            </a:r>
            <a:r>
              <a:rPr lang="en-US" altLang="zh-CN" sz="2400" dirty="0">
                <a:solidFill>
                  <a:srgbClr val="333333"/>
                </a:solidFill>
                <a:latin typeface="Times" pitchFamily="2" charset="0"/>
                <a:ea typeface="Times" pitchFamily="2" charset="0"/>
                <a:cs typeface="Times" pitchFamily="2" charset="0"/>
              </a:rPr>
              <a:t>-time</a:t>
            </a:r>
            <a:r>
              <a:rPr lang="zh-CN" altLang="en-US" sz="2400" dirty="0">
                <a:solidFill>
                  <a:srgbClr val="333333"/>
                </a:solidFill>
                <a:latin typeface="Times" pitchFamily="2" charset="0"/>
                <a:ea typeface="Times" pitchFamily="2" charset="0"/>
                <a:cs typeface="Times" pitchFamily="2" charset="0"/>
              </a:rPr>
              <a:t> </a:t>
            </a:r>
            <a:r>
              <a:rPr lang="en-US" altLang="zh-CN" sz="2400" dirty="0">
                <a:solidFill>
                  <a:srgbClr val="333333"/>
                </a:solidFill>
                <a:latin typeface="Times" pitchFamily="2" charset="0"/>
                <a:ea typeface="Times" pitchFamily="2" charset="0"/>
                <a:cs typeface="Times" pitchFamily="2" charset="0"/>
              </a:rPr>
              <a:t>from</a:t>
            </a:r>
            <a:r>
              <a:rPr lang="zh-CN" altLang="en-US" sz="2400" dirty="0">
                <a:solidFill>
                  <a:srgbClr val="333333"/>
                </a:solidFill>
                <a:latin typeface="Times" pitchFamily="2" charset="0"/>
                <a:ea typeface="Times" pitchFamily="2" charset="0"/>
                <a:cs typeface="Times" pitchFamily="2" charset="0"/>
              </a:rPr>
              <a:t> </a:t>
            </a:r>
            <a:r>
              <a:rPr lang="en-US" altLang="zh-CN" sz="2400" dirty="0">
                <a:solidFill>
                  <a:srgbClr val="333333"/>
                </a:solidFill>
                <a:latin typeface="Times" pitchFamily="2" charset="0"/>
                <a:ea typeface="Times" pitchFamily="2" charset="0"/>
                <a:cs typeface="Times" pitchFamily="2" charset="0"/>
              </a:rPr>
              <a:t>the</a:t>
            </a:r>
            <a:r>
              <a:rPr lang="zh-CN" altLang="en-US" sz="2400" dirty="0">
                <a:solidFill>
                  <a:srgbClr val="333333"/>
                </a:solidFill>
                <a:latin typeface="Times" pitchFamily="2" charset="0"/>
                <a:ea typeface="Times" pitchFamily="2" charset="0"/>
                <a:cs typeface="Times" pitchFamily="2" charset="0"/>
              </a:rPr>
              <a:t> </a:t>
            </a:r>
            <a:r>
              <a:rPr lang="en-US" altLang="zh-CN" sz="2400" dirty="0">
                <a:solidFill>
                  <a:srgbClr val="333333"/>
                </a:solidFill>
                <a:latin typeface="Times" pitchFamily="2" charset="0"/>
                <a:ea typeface="Times" pitchFamily="2" charset="0"/>
                <a:cs typeface="Times" pitchFamily="2" charset="0"/>
              </a:rPr>
              <a:t>system</a:t>
            </a:r>
            <a:r>
              <a:rPr lang="zh-CN" altLang="en-US" sz="2400" dirty="0">
                <a:solidFill>
                  <a:srgbClr val="333333"/>
                </a:solidFill>
                <a:latin typeface="Times" pitchFamily="2" charset="0"/>
                <a:ea typeface="Times" pitchFamily="2" charset="0"/>
                <a:cs typeface="Times" pitchFamily="2" charset="0"/>
              </a:rPr>
              <a:t> </a:t>
            </a:r>
            <a:r>
              <a:rPr lang="en-US" altLang="zh-CN" sz="2400" dirty="0">
                <a:solidFill>
                  <a:srgbClr val="333333"/>
                </a:solidFill>
                <a:latin typeface="Times" pitchFamily="2" charset="0"/>
                <a:ea typeface="Times" pitchFamily="2" charset="0"/>
                <a:cs typeface="Times" pitchFamily="2" charset="0"/>
              </a:rPr>
              <a:t>clock</a:t>
            </a:r>
            <a:r>
              <a:rPr lang="zh-CN" altLang="en-US" sz="2400" dirty="0">
                <a:solidFill>
                  <a:srgbClr val="333333"/>
                </a:solidFill>
                <a:latin typeface="Times" pitchFamily="2" charset="0"/>
                <a:ea typeface="Times" pitchFamily="2" charset="0"/>
                <a:cs typeface="Times" pitchFamily="2" charset="0"/>
              </a:rPr>
              <a:t> </a:t>
            </a:r>
            <a:r>
              <a:rPr lang="en-US" altLang="zh-CN" sz="2400" dirty="0">
                <a:solidFill>
                  <a:srgbClr val="333333"/>
                </a:solidFill>
                <a:latin typeface="Times" pitchFamily="2" charset="0"/>
                <a:ea typeface="Times" pitchFamily="2" charset="0"/>
                <a:cs typeface="Times" pitchFamily="2" charset="0"/>
              </a:rPr>
              <a:t>in</a:t>
            </a:r>
            <a:r>
              <a:rPr lang="zh-CN" altLang="en-US" sz="2400" dirty="0">
                <a:solidFill>
                  <a:srgbClr val="333333"/>
                </a:solidFill>
                <a:latin typeface="Times" pitchFamily="2" charset="0"/>
                <a:ea typeface="Times" pitchFamily="2" charset="0"/>
                <a:cs typeface="Times" pitchFamily="2" charset="0"/>
              </a:rPr>
              <a:t> </a:t>
            </a:r>
            <a:r>
              <a:rPr lang="en-US" altLang="zh-CN" sz="2400" dirty="0">
                <a:solidFill>
                  <a:srgbClr val="333333"/>
                </a:solidFill>
                <a:latin typeface="Times" pitchFamily="2" charset="0"/>
                <a:ea typeface="Times" pitchFamily="2" charset="0"/>
                <a:cs typeface="Times" pitchFamily="2" charset="0"/>
              </a:rPr>
              <a:t>the</a:t>
            </a:r>
            <a:r>
              <a:rPr lang="zh-CN" altLang="en-US" sz="2400" dirty="0">
                <a:solidFill>
                  <a:srgbClr val="333333"/>
                </a:solidFill>
                <a:latin typeface="Times" pitchFamily="2" charset="0"/>
                <a:ea typeface="Times" pitchFamily="2" charset="0"/>
                <a:cs typeface="Times" pitchFamily="2" charset="0"/>
              </a:rPr>
              <a:t> </a:t>
            </a:r>
            <a:r>
              <a:rPr lang="en-US" altLang="zh-CN" sz="2400" dirty="0">
                <a:solidFill>
                  <a:srgbClr val="333333"/>
                </a:solidFill>
                <a:latin typeface="Times" pitchFamily="2" charset="0"/>
                <a:ea typeface="Times" pitchFamily="2" charset="0"/>
                <a:cs typeface="Times" pitchFamily="2" charset="0"/>
              </a:rPr>
              <a:t>default</a:t>
            </a:r>
            <a:r>
              <a:rPr lang="zh-CN" altLang="en-US" sz="2400" dirty="0">
                <a:solidFill>
                  <a:srgbClr val="333333"/>
                </a:solidFill>
                <a:latin typeface="Times" pitchFamily="2" charset="0"/>
                <a:ea typeface="Times" pitchFamily="2" charset="0"/>
                <a:cs typeface="Times" pitchFamily="2" charset="0"/>
              </a:rPr>
              <a:t> </a:t>
            </a:r>
            <a:r>
              <a:rPr lang="en-US" altLang="zh-CN" sz="2400" dirty="0">
                <a:solidFill>
                  <a:srgbClr val="333333"/>
                </a:solidFill>
                <a:latin typeface="Times" pitchFamily="2" charset="0"/>
                <a:ea typeface="Times" pitchFamily="2" charset="0"/>
                <a:cs typeface="Times" pitchFamily="2" charset="0"/>
              </a:rPr>
              <a:t>time-zone.</a:t>
            </a:r>
          </a:p>
          <a:p>
            <a:pPr marL="1039812" indent="-342900">
              <a:lnSpc>
                <a:spcPct val="150000"/>
              </a:lnSpc>
              <a:spcAft>
                <a:spcPts val="0"/>
              </a:spcAft>
            </a:pPr>
            <a:endParaRPr lang="en-US" altLang="zh-CN" sz="2400" dirty="0">
              <a:solidFill>
                <a:srgbClr val="333333"/>
              </a:solidFill>
              <a:latin typeface="Times" pitchFamily="2" charset="0"/>
              <a:ea typeface="Times" pitchFamily="2" charset="0"/>
              <a:cs typeface="Times" pitchFamily="2" charset="0"/>
            </a:endParaRPr>
          </a:p>
          <a:p>
            <a:pPr marL="1039812" indent="-342900">
              <a:lnSpc>
                <a:spcPct val="150000"/>
              </a:lnSpc>
              <a:spcAft>
                <a:spcPts val="0"/>
              </a:spcAft>
            </a:pPr>
            <a:endParaRPr lang="en-US" altLang="zh-CN" sz="2400" dirty="0">
              <a:solidFill>
                <a:srgbClr val="333333"/>
              </a:solidFill>
              <a:latin typeface="Times" pitchFamily="2" charset="0"/>
              <a:ea typeface="Times" pitchFamily="2" charset="0"/>
              <a:cs typeface="Times" pitchFamily="2" charset="0"/>
            </a:endParaRPr>
          </a:p>
          <a:p>
            <a:pPr marL="1039812" indent="-342900">
              <a:lnSpc>
                <a:spcPct val="150000"/>
              </a:lnSpc>
              <a:spcAft>
                <a:spcPts val="0"/>
              </a:spcAft>
            </a:pPr>
            <a:endParaRPr lang="en-US" altLang="zh-CN" sz="2400" dirty="0">
              <a:solidFill>
                <a:srgbClr val="333333"/>
              </a:solidFill>
              <a:latin typeface="Times" pitchFamily="2" charset="0"/>
            </a:endParaRPr>
          </a:p>
          <a:p>
            <a:pPr marL="1039812" indent="-342900">
              <a:lnSpc>
                <a:spcPct val="150000"/>
              </a:lnSpc>
              <a:spcAft>
                <a:spcPts val="0"/>
              </a:spcAft>
            </a:pPr>
            <a:endParaRPr lang="zh-CN" altLang="en-US" sz="2400" dirty="0">
              <a:latin typeface="Times" pitchFamily="2" charset="0"/>
            </a:endParaRPr>
          </a:p>
          <a:p>
            <a:pPr eaLnBrk="1" hangingPunct="1">
              <a:lnSpc>
                <a:spcPct val="150000"/>
              </a:lnSpc>
            </a:pPr>
            <a:endParaRPr lang="en-US" altLang="zh-CN" sz="2400" dirty="0">
              <a:solidFill>
                <a:srgbClr val="000000"/>
              </a:solidFill>
              <a:latin typeface="Times" pitchFamily="2" charset="0"/>
              <a:ea typeface="宋体" charset="-122"/>
            </a:endParaRPr>
          </a:p>
        </p:txBody>
      </p:sp>
      <p:sp>
        <p:nvSpPr>
          <p:cNvPr id="4" name="Footer Placeholder 3"/>
          <p:cNvSpPr>
            <a:spLocks noGrp="1"/>
          </p:cNvSpPr>
          <p:nvPr>
            <p:ph type="ftr" sz="quarter" idx="11"/>
          </p:nvPr>
        </p:nvSpPr>
        <p:spPr/>
        <p:txBody>
          <a:bodyPr/>
          <a:lstStyle/>
          <a:p>
            <a:pPr>
              <a:defRPr/>
            </a:pPr>
            <a:endParaRPr lang="en-US" dirty="0"/>
          </a:p>
        </p:txBody>
      </p:sp>
      <p:sp>
        <p:nvSpPr>
          <p:cNvPr id="9" name="Rectangle 3">
            <a:extLst>
              <a:ext uri="{FF2B5EF4-FFF2-40B4-BE49-F238E27FC236}">
                <a16:creationId xmlns:a16="http://schemas.microsoft.com/office/drawing/2014/main" id="{BE4BC154-F1F9-9543-804C-E52670A40CB2}"/>
              </a:ext>
            </a:extLst>
          </p:cNvPr>
          <p:cNvSpPr>
            <a:spLocks noChangeArrowheads="1"/>
          </p:cNvSpPr>
          <p:nvPr/>
        </p:nvSpPr>
        <p:spPr bwMode="auto">
          <a:xfrm>
            <a:off x="457200" y="3508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046380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灯片编号占位符 3"/>
          <p:cNvSpPr>
            <a:spLocks noGrp="1"/>
          </p:cNvSpPr>
          <p:nvPr>
            <p:ph type="sldNum" sz="quarter" idx="10"/>
          </p:nvPr>
        </p:nvSpPr>
        <p:spPr>
          <a:noFill/>
        </p:spPr>
        <p:txBody>
          <a:bodyPr/>
          <a:lstStyle/>
          <a:p>
            <a:fld id="{EF9B1E31-5002-42E1-BC99-2458C7991C5D}" type="slidenum">
              <a:rPr lang="zh-CN" altLang="en-US" smtClean="0"/>
              <a:pPr/>
              <a:t>120</a:t>
            </a:fld>
            <a:endParaRPr lang="en-US" altLang="zh-CN"/>
          </a:p>
        </p:txBody>
      </p:sp>
      <p:sp>
        <p:nvSpPr>
          <p:cNvPr id="122883" name="Rectangle 2"/>
          <p:cNvSpPr>
            <a:spLocks noGrp="1" noChangeArrowheads="1"/>
          </p:cNvSpPr>
          <p:nvPr>
            <p:ph type="title"/>
          </p:nvPr>
        </p:nvSpPr>
        <p:spPr/>
        <p:txBody>
          <a:bodyPr/>
          <a:lstStyle/>
          <a:p>
            <a:pPr eaLnBrk="1" hangingPunct="1"/>
            <a:r>
              <a:rPr lang="en-US" altLang="zh-CN" sz="3200">
                <a:ea typeface="宋体" pitchFamily="2" charset="-122"/>
              </a:rPr>
              <a:t>How to make a JAVA application</a:t>
            </a:r>
            <a:br>
              <a:rPr lang="en-US" altLang="zh-CN" sz="3200">
                <a:ea typeface="宋体" pitchFamily="2" charset="-122"/>
              </a:rPr>
            </a:br>
            <a:r>
              <a:rPr lang="en-US" altLang="zh-CN" sz="3200">
                <a:ea typeface="宋体" pitchFamily="2" charset="-122"/>
              </a:rPr>
              <a:t>	 - executable JAR archive(2)</a:t>
            </a:r>
            <a:endParaRPr lang="zh-CN" altLang="en-US" sz="3200">
              <a:ea typeface="宋体" pitchFamily="2" charset="-122"/>
            </a:endParaRPr>
          </a:p>
        </p:txBody>
      </p:sp>
      <p:sp>
        <p:nvSpPr>
          <p:cNvPr id="122884" name="Rectangle 3"/>
          <p:cNvSpPr>
            <a:spLocks noGrp="1" noChangeArrowheads="1"/>
          </p:cNvSpPr>
          <p:nvPr>
            <p:ph type="body" idx="1"/>
          </p:nvPr>
        </p:nvSpPr>
        <p:spPr>
          <a:xfrm>
            <a:off x="685800" y="1341438"/>
            <a:ext cx="8001000" cy="525462"/>
          </a:xfrm>
        </p:spPr>
        <p:txBody>
          <a:bodyPr/>
          <a:lstStyle/>
          <a:p>
            <a:pPr marL="533400" indent="-533400" eaLnBrk="1" hangingPunct="1"/>
            <a:r>
              <a:rPr lang="en-US" altLang="zh-CN">
                <a:ea typeface="宋体" pitchFamily="2" charset="-122"/>
              </a:rPr>
              <a:t>Another method:</a:t>
            </a:r>
          </a:p>
        </p:txBody>
      </p:sp>
      <p:sp>
        <p:nvSpPr>
          <p:cNvPr id="1025028" name="Text Box 4"/>
          <p:cNvSpPr txBox="1">
            <a:spLocks noChangeArrowheads="1"/>
          </p:cNvSpPr>
          <p:nvPr/>
        </p:nvSpPr>
        <p:spPr bwMode="auto">
          <a:xfrm>
            <a:off x="1143000" y="2714625"/>
            <a:ext cx="6477000" cy="457200"/>
          </a:xfrm>
          <a:prstGeom prst="rect">
            <a:avLst/>
          </a:prstGeom>
          <a:solidFill>
            <a:srgbClr val="FFE699"/>
          </a:solidFill>
          <a:ln w="9525">
            <a:noFill/>
            <a:miter lim="800000"/>
            <a:headEnd/>
            <a:tailEnd/>
          </a:ln>
        </p:spPr>
        <p:txBody>
          <a:bodyPr>
            <a:spAutoFit/>
          </a:bodyPr>
          <a:lstStyle/>
          <a:p>
            <a:pPr marL="914400" lvl="1" indent="-457200">
              <a:spcBef>
                <a:spcPct val="20000"/>
              </a:spcBef>
              <a:spcAft>
                <a:spcPct val="0"/>
              </a:spcAft>
              <a:buClrTx/>
            </a:pPr>
            <a:r>
              <a:rPr lang="en-US" altLang="zh-CN" sz="2400">
                <a:solidFill>
                  <a:schemeClr val="tx1"/>
                </a:solidFill>
                <a:latin typeface="Times New Roman" pitchFamily="18" charset="0"/>
                <a:ea typeface="宋体" pitchFamily="2" charset="-122"/>
              </a:rPr>
              <a:t>jar cf test.jar  *.class</a:t>
            </a:r>
            <a:endParaRPr lang="zh-CN" altLang="en-US" sz="2400">
              <a:solidFill>
                <a:schemeClr val="tx1"/>
              </a:solidFill>
              <a:latin typeface="Times New Roman" pitchFamily="18" charset="0"/>
              <a:ea typeface="宋体" pitchFamily="2" charset="-122"/>
            </a:endParaRPr>
          </a:p>
        </p:txBody>
      </p:sp>
      <p:sp>
        <p:nvSpPr>
          <p:cNvPr id="1025029" name="Text Box 5"/>
          <p:cNvSpPr txBox="1">
            <a:spLocks noChangeArrowheads="1"/>
          </p:cNvSpPr>
          <p:nvPr/>
        </p:nvSpPr>
        <p:spPr bwMode="auto">
          <a:xfrm>
            <a:off x="1143000" y="2057400"/>
            <a:ext cx="4724400" cy="457200"/>
          </a:xfrm>
          <a:prstGeom prst="rect">
            <a:avLst/>
          </a:prstGeom>
          <a:noFill/>
          <a:ln w="9525">
            <a:noFill/>
            <a:miter lim="800000"/>
            <a:headEnd/>
            <a:tailEnd/>
          </a:ln>
        </p:spPr>
        <p:txBody>
          <a:bodyPr>
            <a:spAutoFit/>
          </a:bodyPr>
          <a:lstStyle/>
          <a:p>
            <a:pPr marL="457200" indent="-457200" eaLnBrk="0" hangingPunct="0">
              <a:spcBef>
                <a:spcPct val="50000"/>
              </a:spcBef>
              <a:spcAft>
                <a:spcPct val="0"/>
              </a:spcAft>
              <a:buClrTx/>
              <a:buFontTx/>
              <a:buAutoNum type="arabicPeriod"/>
            </a:pPr>
            <a:r>
              <a:rPr lang="en-US" altLang="zh-CN" sz="2400">
                <a:solidFill>
                  <a:schemeClr val="tx1"/>
                </a:solidFill>
                <a:latin typeface="Times New Roman" pitchFamily="18" charset="0"/>
                <a:ea typeface="宋体" pitchFamily="2" charset="-122"/>
              </a:rPr>
              <a:t>Create the jar file </a:t>
            </a:r>
          </a:p>
        </p:txBody>
      </p:sp>
      <p:sp>
        <p:nvSpPr>
          <p:cNvPr id="1025030" name="Text Box 6"/>
          <p:cNvSpPr txBox="1">
            <a:spLocks noChangeArrowheads="1"/>
          </p:cNvSpPr>
          <p:nvPr/>
        </p:nvSpPr>
        <p:spPr bwMode="auto">
          <a:xfrm>
            <a:off x="1143000" y="4397375"/>
            <a:ext cx="6477000" cy="457200"/>
          </a:xfrm>
          <a:prstGeom prst="rect">
            <a:avLst/>
          </a:prstGeom>
          <a:solidFill>
            <a:srgbClr val="FFE699"/>
          </a:solidFill>
          <a:ln w="9525">
            <a:noFill/>
            <a:miter lim="800000"/>
            <a:headEnd/>
            <a:tailEnd/>
          </a:ln>
        </p:spPr>
        <p:txBody>
          <a:bodyPr>
            <a:spAutoFit/>
          </a:bodyPr>
          <a:lstStyle/>
          <a:p>
            <a:pPr marL="457200" indent="-457200">
              <a:spcBef>
                <a:spcPct val="20000"/>
              </a:spcBef>
              <a:spcAft>
                <a:spcPct val="0"/>
              </a:spcAft>
              <a:buClrTx/>
            </a:pPr>
            <a:r>
              <a:rPr lang="en-US" altLang="zh-CN" sz="2400">
                <a:solidFill>
                  <a:schemeClr val="tx1"/>
                </a:solidFill>
                <a:latin typeface="Times New Roman" pitchFamily="18" charset="0"/>
                <a:ea typeface="宋体" pitchFamily="2" charset="-122"/>
              </a:rPr>
              <a:t>     Main-Class: Time1</a:t>
            </a:r>
            <a:endParaRPr lang="zh-CN" altLang="en-US" sz="2400">
              <a:solidFill>
                <a:schemeClr val="tx1"/>
              </a:solidFill>
              <a:latin typeface="Times New Roman" pitchFamily="18" charset="0"/>
              <a:ea typeface="宋体" pitchFamily="2" charset="-122"/>
            </a:endParaRPr>
          </a:p>
        </p:txBody>
      </p:sp>
      <p:sp>
        <p:nvSpPr>
          <p:cNvPr id="1025031" name="Text Box 7"/>
          <p:cNvSpPr txBox="1">
            <a:spLocks noChangeArrowheads="1"/>
          </p:cNvSpPr>
          <p:nvPr/>
        </p:nvSpPr>
        <p:spPr bwMode="auto">
          <a:xfrm>
            <a:off x="1143000" y="3373438"/>
            <a:ext cx="6172200" cy="822325"/>
          </a:xfrm>
          <a:prstGeom prst="rect">
            <a:avLst/>
          </a:prstGeom>
          <a:noFill/>
          <a:ln w="9525">
            <a:noFill/>
            <a:miter lim="800000"/>
            <a:headEnd/>
            <a:tailEnd/>
          </a:ln>
        </p:spPr>
        <p:txBody>
          <a:bodyPr>
            <a:spAutoFit/>
          </a:bodyPr>
          <a:lstStyle/>
          <a:p>
            <a:pPr marL="457200" indent="-457200" eaLnBrk="0" hangingPunct="0">
              <a:spcBef>
                <a:spcPct val="50000"/>
              </a:spcBef>
              <a:spcAft>
                <a:spcPct val="0"/>
              </a:spcAft>
              <a:buClrTx/>
              <a:buFontTx/>
              <a:buAutoNum type="arabicPeriod" startAt="2"/>
            </a:pPr>
            <a:r>
              <a:rPr lang="en-US" altLang="zh-CN" sz="2400">
                <a:solidFill>
                  <a:schemeClr val="tx1"/>
                </a:solidFill>
                <a:latin typeface="Times New Roman" pitchFamily="18" charset="0"/>
                <a:ea typeface="宋体" pitchFamily="2" charset="-122"/>
              </a:rPr>
              <a:t>Extract the jar file,and modify the file “MANIFEST.MF”,and add the sentence:</a:t>
            </a:r>
          </a:p>
        </p:txBody>
      </p:sp>
      <p:sp>
        <p:nvSpPr>
          <p:cNvPr id="1025032" name="Text Box 8"/>
          <p:cNvSpPr txBox="1">
            <a:spLocks noChangeArrowheads="1"/>
          </p:cNvSpPr>
          <p:nvPr/>
        </p:nvSpPr>
        <p:spPr bwMode="auto">
          <a:xfrm>
            <a:off x="1143000" y="5056188"/>
            <a:ext cx="6172200" cy="457200"/>
          </a:xfrm>
          <a:prstGeom prst="rect">
            <a:avLst/>
          </a:prstGeom>
          <a:noFill/>
          <a:ln w="9525">
            <a:noFill/>
            <a:miter lim="800000"/>
            <a:headEnd/>
            <a:tailEnd/>
          </a:ln>
        </p:spPr>
        <p:txBody>
          <a:bodyPr>
            <a:spAutoFit/>
          </a:bodyPr>
          <a:lstStyle/>
          <a:p>
            <a:pPr marL="457200" indent="-457200" eaLnBrk="0" hangingPunct="0">
              <a:spcBef>
                <a:spcPct val="50000"/>
              </a:spcBef>
              <a:spcAft>
                <a:spcPct val="0"/>
              </a:spcAft>
              <a:buClrTx/>
              <a:buFontTx/>
              <a:buAutoNum type="arabicPeriod" startAt="3"/>
            </a:pPr>
            <a:r>
              <a:rPr lang="en-US" altLang="zh-CN" sz="2400">
                <a:solidFill>
                  <a:schemeClr val="tx1"/>
                </a:solidFill>
                <a:latin typeface="Times New Roman" pitchFamily="18" charset="0"/>
                <a:ea typeface="宋体" pitchFamily="2" charset="-122"/>
              </a:rPr>
              <a:t>compress volume file again(zip format)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5029"/>
                                        </p:tgtEl>
                                        <p:attrNameLst>
                                          <p:attrName>style.visibility</p:attrName>
                                        </p:attrNameLst>
                                      </p:cBhvr>
                                      <p:to>
                                        <p:strVal val="visible"/>
                                      </p:to>
                                    </p:set>
                                    <p:animEffect transition="in" filter="blinds(horizontal)">
                                      <p:cBhvr>
                                        <p:cTn id="7" dur="500"/>
                                        <p:tgtEl>
                                          <p:spTgt spid="10250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5028"/>
                                        </p:tgtEl>
                                        <p:attrNameLst>
                                          <p:attrName>style.visibility</p:attrName>
                                        </p:attrNameLst>
                                      </p:cBhvr>
                                      <p:to>
                                        <p:strVal val="visible"/>
                                      </p:to>
                                    </p:set>
                                    <p:animEffect transition="in" filter="blinds(horizontal)">
                                      <p:cBhvr>
                                        <p:cTn id="12" dur="500"/>
                                        <p:tgtEl>
                                          <p:spTgt spid="102502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25031"/>
                                        </p:tgtEl>
                                        <p:attrNameLst>
                                          <p:attrName>style.visibility</p:attrName>
                                        </p:attrNameLst>
                                      </p:cBhvr>
                                      <p:to>
                                        <p:strVal val="visible"/>
                                      </p:to>
                                    </p:set>
                                    <p:animEffect transition="in" filter="blinds(horizontal)">
                                      <p:cBhvr>
                                        <p:cTn id="17" dur="500"/>
                                        <p:tgtEl>
                                          <p:spTgt spid="102503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25030"/>
                                        </p:tgtEl>
                                        <p:attrNameLst>
                                          <p:attrName>style.visibility</p:attrName>
                                        </p:attrNameLst>
                                      </p:cBhvr>
                                      <p:to>
                                        <p:strVal val="visible"/>
                                      </p:to>
                                    </p:set>
                                    <p:animEffect transition="in" filter="blinds(horizontal)">
                                      <p:cBhvr>
                                        <p:cTn id="22" dur="500"/>
                                        <p:tgtEl>
                                          <p:spTgt spid="102503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25032"/>
                                        </p:tgtEl>
                                        <p:attrNameLst>
                                          <p:attrName>style.visibility</p:attrName>
                                        </p:attrNameLst>
                                      </p:cBhvr>
                                      <p:to>
                                        <p:strVal val="visible"/>
                                      </p:to>
                                    </p:set>
                                    <p:animEffect transition="in" filter="blinds(horizontal)">
                                      <p:cBhvr>
                                        <p:cTn id="27" dur="500"/>
                                        <p:tgtEl>
                                          <p:spTgt spid="1025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028" grpId="0" animBg="1" autoUpdateAnimBg="0"/>
      <p:bldP spid="1025029" grpId="0" autoUpdateAnimBg="0"/>
      <p:bldP spid="1025030" grpId="0" animBg="1" autoUpdateAnimBg="0"/>
      <p:bldP spid="1025031" grpId="0" autoUpdateAnimBg="0"/>
      <p:bldP spid="1025032"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灯片编号占位符 3"/>
          <p:cNvSpPr>
            <a:spLocks noGrp="1"/>
          </p:cNvSpPr>
          <p:nvPr>
            <p:ph type="sldNum" sz="quarter" idx="10"/>
          </p:nvPr>
        </p:nvSpPr>
        <p:spPr>
          <a:noFill/>
        </p:spPr>
        <p:txBody>
          <a:bodyPr/>
          <a:lstStyle/>
          <a:p>
            <a:fld id="{5820194D-1F74-495D-A15C-A9579AC99853}" type="slidenum">
              <a:rPr lang="zh-CN" altLang="en-US" smtClean="0"/>
              <a:pPr/>
              <a:t>121</a:t>
            </a:fld>
            <a:endParaRPr lang="en-US" altLang="zh-CN"/>
          </a:p>
        </p:txBody>
      </p:sp>
      <p:sp>
        <p:nvSpPr>
          <p:cNvPr id="123907" name="Rectangle 2"/>
          <p:cNvSpPr>
            <a:spLocks noGrp="1" noChangeArrowheads="1"/>
          </p:cNvSpPr>
          <p:nvPr>
            <p:ph type="title"/>
          </p:nvPr>
        </p:nvSpPr>
        <p:spPr/>
        <p:txBody>
          <a:bodyPr/>
          <a:lstStyle/>
          <a:p>
            <a:pPr eaLnBrk="1" hangingPunct="1"/>
            <a:r>
              <a:rPr lang="en-US" altLang="zh-CN" sz="3200">
                <a:ea typeface="宋体" pitchFamily="2" charset="-122"/>
              </a:rPr>
              <a:t>How to make a JAVA application</a:t>
            </a:r>
            <a:br>
              <a:rPr lang="en-US" altLang="zh-CN" sz="3200">
                <a:ea typeface="宋体" pitchFamily="2" charset="-122"/>
              </a:rPr>
            </a:br>
            <a:r>
              <a:rPr lang="en-US" altLang="zh-CN" sz="3200">
                <a:ea typeface="宋体" pitchFamily="2" charset="-122"/>
              </a:rPr>
              <a:t>	 - executable JAR archive</a:t>
            </a:r>
            <a:endParaRPr lang="zh-CN" altLang="en-US" sz="3200">
              <a:ea typeface="宋体" pitchFamily="2" charset="-122"/>
            </a:endParaRPr>
          </a:p>
        </p:txBody>
      </p:sp>
      <p:sp>
        <p:nvSpPr>
          <p:cNvPr id="123908" name="Rectangle 3"/>
          <p:cNvSpPr>
            <a:spLocks noGrp="1" noChangeArrowheads="1"/>
          </p:cNvSpPr>
          <p:nvPr>
            <p:ph type="body" idx="1"/>
          </p:nvPr>
        </p:nvSpPr>
        <p:spPr/>
        <p:txBody>
          <a:bodyPr/>
          <a:lstStyle/>
          <a:p>
            <a:pPr eaLnBrk="1" hangingPunct="1"/>
            <a:r>
              <a:rPr lang="en-US" altLang="zh-CN">
                <a:ea typeface="宋体" pitchFamily="2" charset="-122"/>
              </a:rPr>
              <a:t>Through program:</a:t>
            </a:r>
          </a:p>
          <a:p>
            <a:pPr lvl="1" eaLnBrk="1" hangingPunct="1"/>
            <a:r>
              <a:rPr lang="en-US" altLang="zh-CN">
                <a:ea typeface="宋体" pitchFamily="2" charset="-122"/>
              </a:rPr>
              <a:t>Package java.uil.jar </a:t>
            </a:r>
          </a:p>
          <a:p>
            <a:pPr lvl="1" eaLnBrk="1" hangingPunct="1"/>
            <a:r>
              <a:rPr lang="en-US" altLang="zh-CN">
                <a:ea typeface="宋体" pitchFamily="2" charset="-122"/>
              </a:rPr>
              <a:t>Reference to : http://study.pay500.com/6/s61001.htm</a:t>
            </a:r>
            <a:endParaRPr lang="zh-CN" altLang="en-US">
              <a:ea typeface="宋体" pitchFamily="2"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灯片编号占位符 3"/>
          <p:cNvSpPr>
            <a:spLocks noGrp="1"/>
          </p:cNvSpPr>
          <p:nvPr>
            <p:ph type="sldNum" sz="quarter" idx="10"/>
          </p:nvPr>
        </p:nvSpPr>
        <p:spPr>
          <a:noFill/>
        </p:spPr>
        <p:txBody>
          <a:bodyPr/>
          <a:lstStyle/>
          <a:p>
            <a:fld id="{93DD5C36-576F-400F-980B-D1665ED40766}" type="slidenum">
              <a:rPr lang="zh-CN" altLang="en-US" smtClean="0"/>
              <a:pPr/>
              <a:t>122</a:t>
            </a:fld>
            <a:endParaRPr lang="en-US" altLang="zh-CN"/>
          </a:p>
        </p:txBody>
      </p:sp>
      <p:sp>
        <p:nvSpPr>
          <p:cNvPr id="124931" name="Rectangle 2"/>
          <p:cNvSpPr>
            <a:spLocks noGrp="1" noChangeArrowheads="1"/>
          </p:cNvSpPr>
          <p:nvPr>
            <p:ph type="title"/>
          </p:nvPr>
        </p:nvSpPr>
        <p:spPr/>
        <p:txBody>
          <a:bodyPr/>
          <a:lstStyle/>
          <a:p>
            <a:pPr eaLnBrk="1" hangingPunct="1"/>
            <a:r>
              <a:rPr lang="en-US" altLang="zh-CN" sz="3200">
                <a:ea typeface="宋体" pitchFamily="2" charset="-122"/>
              </a:rPr>
              <a:t>How to make a JAVA application</a:t>
            </a:r>
            <a:br>
              <a:rPr lang="en-US" altLang="zh-CN" sz="3200">
                <a:ea typeface="宋体" pitchFamily="2" charset="-122"/>
              </a:rPr>
            </a:br>
            <a:r>
              <a:rPr lang="en-US" altLang="zh-CN" sz="3200">
                <a:ea typeface="宋体" pitchFamily="2" charset="-122"/>
              </a:rPr>
              <a:t>	 - executable JAR archive(3)</a:t>
            </a:r>
            <a:endParaRPr lang="zh-CN" altLang="en-US" sz="3200">
              <a:ea typeface="宋体" pitchFamily="2" charset="-122"/>
            </a:endParaRPr>
          </a:p>
        </p:txBody>
      </p:sp>
      <p:sp>
        <p:nvSpPr>
          <p:cNvPr id="124932" name="Rectangle 3"/>
          <p:cNvSpPr>
            <a:spLocks noGrp="1" noChangeArrowheads="1"/>
          </p:cNvSpPr>
          <p:nvPr>
            <p:ph type="body" idx="1"/>
          </p:nvPr>
        </p:nvSpPr>
        <p:spPr/>
        <p:txBody>
          <a:bodyPr/>
          <a:lstStyle/>
          <a:p>
            <a:pPr eaLnBrk="1" hangingPunct="1"/>
            <a:r>
              <a:rPr lang="en-US" altLang="zh-CN">
                <a:ea typeface="宋体" pitchFamily="2" charset="-122"/>
              </a:rPr>
              <a:t>In eclipse:</a:t>
            </a:r>
          </a:p>
          <a:p>
            <a:pPr lvl="1" eaLnBrk="1" hangingPunct="1"/>
            <a:r>
              <a:rPr lang="en-US" altLang="zh-CN">
                <a:ea typeface="宋体" pitchFamily="2" charset="-122"/>
              </a:rPr>
              <a:t>File-&gt;Export…  </a:t>
            </a:r>
          </a:p>
          <a:p>
            <a:pPr lvl="1" eaLnBrk="1" hangingPunct="1"/>
            <a:r>
              <a:rPr lang="en-US" altLang="zh-CN">
                <a:ea typeface="宋体" pitchFamily="2" charset="-122"/>
              </a:rPr>
              <a:t>select Java/Jar File  next </a:t>
            </a:r>
          </a:p>
          <a:p>
            <a:pPr lvl="1" eaLnBrk="1" hangingPunct="1"/>
            <a:r>
              <a:rPr lang="en-US" altLang="zh-CN">
                <a:ea typeface="宋体" pitchFamily="2" charset="-122"/>
              </a:rPr>
              <a:t>select the resource to export  and the export destination</a:t>
            </a:r>
          </a:p>
          <a:p>
            <a:pPr lvl="1" eaLnBrk="1" hangingPunct="1"/>
            <a:r>
              <a:rPr lang="en-US" altLang="zh-CN">
                <a:ea typeface="宋体" pitchFamily="2" charset="-122"/>
              </a:rPr>
              <a:t>next…</a:t>
            </a:r>
          </a:p>
          <a:p>
            <a:pPr lvl="1" eaLnBrk="1" hangingPunct="1"/>
            <a:r>
              <a:rPr lang="en-US" altLang="zh-CN">
                <a:ea typeface="宋体" pitchFamily="2" charset="-122"/>
              </a:rPr>
              <a:t>Generate the manifest file and select the class of the application entry point</a:t>
            </a:r>
          </a:p>
          <a:p>
            <a:pPr lvl="1" eaLnBrk="1" hangingPunct="1"/>
            <a:endParaRPr lang="en-US" altLang="zh-CN">
              <a:ea typeface="宋体" pitchFamily="2" charset="-122"/>
            </a:endParaRPr>
          </a:p>
          <a:p>
            <a:pPr lvl="1" eaLnBrk="1" hangingPunct="1"/>
            <a:endParaRPr lang="en-US" altLang="zh-CN">
              <a:ea typeface="宋体" pitchFamily="2"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灯片编号占位符 1"/>
          <p:cNvSpPr>
            <a:spLocks noGrp="1"/>
          </p:cNvSpPr>
          <p:nvPr>
            <p:ph type="sldNum" sz="quarter" idx="10"/>
          </p:nvPr>
        </p:nvSpPr>
        <p:spPr>
          <a:noFill/>
        </p:spPr>
        <p:txBody>
          <a:bodyPr/>
          <a:lstStyle/>
          <a:p>
            <a:fld id="{260A3B4B-D8A5-4B15-9C42-3E917788CC32}" type="slidenum">
              <a:rPr lang="zh-CN" altLang="en-US" smtClean="0"/>
              <a:pPr/>
              <a:t>123</a:t>
            </a:fld>
            <a:endParaRPr lang="en-US" altLang="zh-CN"/>
          </a:p>
        </p:txBody>
      </p:sp>
      <p:pic>
        <p:nvPicPr>
          <p:cNvPr id="125955" name="Picture 2"/>
          <p:cNvPicPr>
            <a:picLocks noChangeAspect="1" noChangeArrowheads="1"/>
          </p:cNvPicPr>
          <p:nvPr/>
        </p:nvPicPr>
        <p:blipFill>
          <a:blip r:embed="rId2"/>
          <a:srcRect/>
          <a:stretch>
            <a:fillRect/>
          </a:stretch>
        </p:blipFill>
        <p:spPr bwMode="auto">
          <a:xfrm>
            <a:off x="755650" y="188913"/>
            <a:ext cx="6572250" cy="6181725"/>
          </a:xfrm>
          <a:prstGeom prst="rect">
            <a:avLst/>
          </a:prstGeom>
          <a:noFill/>
          <a:ln w="9525">
            <a:noFill/>
            <a:miter lim="800000"/>
            <a:headEnd/>
            <a:tailEnd/>
          </a:ln>
        </p:spPr>
      </p:pic>
      <p:sp>
        <p:nvSpPr>
          <p:cNvPr id="125956" name="Oval 3"/>
          <p:cNvSpPr>
            <a:spLocks noChangeArrowheads="1"/>
          </p:cNvSpPr>
          <p:nvPr/>
        </p:nvSpPr>
        <p:spPr bwMode="auto">
          <a:xfrm>
            <a:off x="755650" y="4365625"/>
            <a:ext cx="6696075" cy="1008063"/>
          </a:xfrm>
          <a:prstGeom prst="ellipse">
            <a:avLst/>
          </a:prstGeom>
          <a:noFill/>
          <a:ln w="9525">
            <a:solidFill>
              <a:schemeClr val="bg2"/>
            </a:solidFill>
            <a:round/>
            <a:headEnd/>
            <a:tailEnd/>
          </a:ln>
        </p:spPr>
        <p:txBody>
          <a:bodyPr wrap="none" anchor="ctr">
            <a:spAutoFit/>
          </a:bodyPr>
          <a:lstStyle/>
          <a:p>
            <a:endParaRPr lang="zh-CN" altLang="en-US">
              <a:ea typeface="宋体" pitchFamily="2" charset="-122"/>
            </a:endParaRPr>
          </a:p>
        </p:txBody>
      </p:sp>
      <p:sp>
        <p:nvSpPr>
          <p:cNvPr id="125957" name="Oval 4"/>
          <p:cNvSpPr>
            <a:spLocks noChangeArrowheads="1"/>
          </p:cNvSpPr>
          <p:nvPr/>
        </p:nvSpPr>
        <p:spPr bwMode="auto">
          <a:xfrm>
            <a:off x="611188" y="1085850"/>
            <a:ext cx="6696075" cy="1008063"/>
          </a:xfrm>
          <a:prstGeom prst="ellipse">
            <a:avLst/>
          </a:prstGeom>
          <a:noFill/>
          <a:ln w="9525">
            <a:solidFill>
              <a:schemeClr val="bg2"/>
            </a:solidFill>
            <a:round/>
            <a:headEnd/>
            <a:tailEnd/>
          </a:ln>
        </p:spPr>
        <p:txBody>
          <a:bodyPr wrap="none" anchor="ctr">
            <a:spAutoFit/>
          </a:bodyPr>
          <a:lstStyle/>
          <a:p>
            <a:endParaRPr lang="zh-CN" altLang="en-US">
              <a:ea typeface="宋体" pitchFamily="2"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8.1</a:t>
            </a:r>
            <a:r>
              <a:rPr lang="en-US" altLang="zh-CN" dirty="0">
                <a:solidFill>
                  <a:srgbClr val="24B5A1"/>
                </a:solidFill>
                <a:latin typeface="Arial"/>
              </a:rPr>
              <a:t>7</a:t>
            </a:r>
            <a:r>
              <a:rPr lang="en-US" dirty="0">
                <a:solidFill>
                  <a:srgbClr val="24B5A1"/>
                </a:solidFill>
                <a:latin typeface="Arial"/>
              </a:rPr>
              <a:t>  </a:t>
            </a:r>
            <a:r>
              <a:rPr lang="en-US" dirty="0">
                <a:solidFill>
                  <a:srgbClr val="3380E6"/>
                </a:solidFill>
                <a:latin typeface="Arial"/>
              </a:rPr>
              <a:t>(Optional) GUI and Graphics Case Study: Using Objects with Graphics</a:t>
            </a:r>
          </a:p>
        </p:txBody>
      </p:sp>
      <p:pic>
        <p:nvPicPr>
          <p:cNvPr id="3" name="图片 2">
            <a:extLst>
              <a:ext uri="{FF2B5EF4-FFF2-40B4-BE49-F238E27FC236}">
                <a16:creationId xmlns:a16="http://schemas.microsoft.com/office/drawing/2014/main" id="{03917524-2D30-6843-B5FA-651B138DBF57}"/>
              </a:ext>
            </a:extLst>
          </p:cNvPr>
          <p:cNvPicPr>
            <a:picLocks noChangeAspect="1"/>
          </p:cNvPicPr>
          <p:nvPr/>
        </p:nvPicPr>
        <p:blipFill>
          <a:blip r:embed="rId3"/>
          <a:stretch>
            <a:fillRect/>
          </a:stretch>
        </p:blipFill>
        <p:spPr>
          <a:xfrm>
            <a:off x="2638425" y="1646141"/>
            <a:ext cx="3867150" cy="4762597"/>
          </a:xfrm>
          <a:prstGeom prst="rect">
            <a:avLst/>
          </a:prstGeom>
        </p:spPr>
      </p:pic>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FA92FC19-6460-EE47-AFF8-74DBDF589F31}"/>
              </a:ext>
            </a:extLst>
          </p:cNvPr>
          <p:cNvSpPr>
            <a:spLocks noGrp="1"/>
          </p:cNvSpPr>
          <p:nvPr>
            <p:ph type="ftr" sz="quarter" idx="11"/>
          </p:nvPr>
        </p:nvSpPr>
        <p:spPr/>
        <p:txBody>
          <a:bodyPr/>
          <a:lstStyle/>
          <a:p>
            <a:pPr>
              <a:defRPr/>
            </a:pPr>
            <a:endParaRPr lang="en-US" dirty="0"/>
          </a:p>
        </p:txBody>
      </p:sp>
      <p:pic>
        <p:nvPicPr>
          <p:cNvPr id="5" name="图片 4">
            <a:extLst>
              <a:ext uri="{FF2B5EF4-FFF2-40B4-BE49-F238E27FC236}">
                <a16:creationId xmlns:a16="http://schemas.microsoft.com/office/drawing/2014/main" id="{3923A448-4CAA-6D4E-87E5-03A39D7614B5}"/>
              </a:ext>
            </a:extLst>
          </p:cNvPr>
          <p:cNvPicPr>
            <a:picLocks noChangeAspect="1"/>
          </p:cNvPicPr>
          <p:nvPr/>
        </p:nvPicPr>
        <p:blipFill>
          <a:blip r:embed="rId2"/>
          <a:stretch>
            <a:fillRect/>
          </a:stretch>
        </p:blipFill>
        <p:spPr>
          <a:xfrm>
            <a:off x="971550" y="0"/>
            <a:ext cx="7200900" cy="6858000"/>
          </a:xfrm>
          <a:prstGeom prst="rect">
            <a:avLst/>
          </a:prstGeom>
        </p:spPr>
      </p:pic>
    </p:spTree>
    <p:extLst>
      <p:ext uri="{BB962C8B-B14F-4D97-AF65-F5344CB8AC3E}">
        <p14:creationId xmlns:p14="http://schemas.microsoft.com/office/powerpoint/2010/main" val="30248919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3B128-32E7-6949-AF54-A310379E9CD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02C388D8-3399-A54F-907E-ACDA4CB4DF35}"/>
              </a:ext>
            </a:extLst>
          </p:cNvPr>
          <p:cNvSpPr>
            <a:spLocks noGrp="1"/>
          </p:cNvSpPr>
          <p:nvPr>
            <p:ph type="body" idx="1"/>
          </p:nvPr>
        </p:nvSpPr>
        <p:spPr/>
        <p:txBody>
          <a:bodyPr/>
          <a:lstStyle/>
          <a:p>
            <a:endParaRPr kumimoji="1" lang="zh-CN" altLang="en-US"/>
          </a:p>
        </p:txBody>
      </p:sp>
      <p:sp>
        <p:nvSpPr>
          <p:cNvPr id="4" name="页脚占位符 3">
            <a:extLst>
              <a:ext uri="{FF2B5EF4-FFF2-40B4-BE49-F238E27FC236}">
                <a16:creationId xmlns:a16="http://schemas.microsoft.com/office/drawing/2014/main" id="{E96C69C3-52AB-2849-B5EE-2C146D72CCA4}"/>
              </a:ext>
            </a:extLst>
          </p:cNvPr>
          <p:cNvSpPr>
            <a:spLocks noGrp="1"/>
          </p:cNvSpPr>
          <p:nvPr>
            <p:ph type="ftr" sz="quarter" idx="11"/>
          </p:nvPr>
        </p:nvSpPr>
        <p:spPr/>
        <p:txBody>
          <a:bodyPr/>
          <a:lstStyle/>
          <a:p>
            <a:pPr>
              <a:defRPr/>
            </a:pPr>
            <a:endParaRPr lang="en-US" dirty="0"/>
          </a:p>
        </p:txBody>
      </p:sp>
      <p:pic>
        <p:nvPicPr>
          <p:cNvPr id="5" name="图片 4">
            <a:extLst>
              <a:ext uri="{FF2B5EF4-FFF2-40B4-BE49-F238E27FC236}">
                <a16:creationId xmlns:a16="http://schemas.microsoft.com/office/drawing/2014/main" id="{0C85C4D1-8790-B548-8F52-22EFD9F866CD}"/>
              </a:ext>
            </a:extLst>
          </p:cNvPr>
          <p:cNvPicPr>
            <a:picLocks noChangeAspect="1"/>
          </p:cNvPicPr>
          <p:nvPr/>
        </p:nvPicPr>
        <p:blipFill>
          <a:blip r:embed="rId2"/>
          <a:stretch>
            <a:fillRect/>
          </a:stretch>
        </p:blipFill>
        <p:spPr>
          <a:xfrm>
            <a:off x="449640" y="609600"/>
            <a:ext cx="8244720" cy="5638800"/>
          </a:xfrm>
          <a:prstGeom prst="rect">
            <a:avLst/>
          </a:prstGeom>
        </p:spPr>
      </p:pic>
    </p:spTree>
    <p:extLst>
      <p:ext uri="{BB962C8B-B14F-4D97-AF65-F5344CB8AC3E}">
        <p14:creationId xmlns:p14="http://schemas.microsoft.com/office/powerpoint/2010/main" val="212870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descr="ch08imageslides_Page_08.png"/>
          <p:cNvPicPr>
            <a:picLocks noGrp="1" noChangeAspect="1"/>
          </p:cNvPicPr>
          <p:nvPr isPhoto="1"/>
        </p:nvPicPr>
        <p:blipFill>
          <a:blip r:embed="rId3"/>
          <a:srcRect/>
          <a:stretch>
            <a:fillRect/>
          </a:stretch>
        </p:blipFill>
        <p:spPr bwMode="auto">
          <a:xfrm>
            <a:off x="0" y="773113"/>
            <a:ext cx="9144000" cy="5551487"/>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descr="ch08imageslides_Page_09.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24B5A1"/>
                </a:solidFill>
                <a:latin typeface="Arial"/>
              </a:rPr>
              <a:t>8.3  </a:t>
            </a:r>
            <a:r>
              <a:rPr lang="en-US">
                <a:solidFill>
                  <a:srgbClr val="3380E6"/>
                </a:solidFill>
                <a:latin typeface="Arial"/>
              </a:rPr>
              <a:t>Controlling Access to Members </a:t>
            </a:r>
          </a:p>
        </p:txBody>
      </p:sp>
      <p:sp>
        <p:nvSpPr>
          <p:cNvPr id="26627" name="Text Placeholder 2"/>
          <p:cNvSpPr>
            <a:spLocks noGrp="1"/>
          </p:cNvSpPr>
          <p:nvPr>
            <p:ph type="body" idx="1"/>
          </p:nvPr>
        </p:nvSpPr>
        <p:spPr/>
        <p:txBody>
          <a:bodyPr/>
          <a:lstStyle/>
          <a:p>
            <a:pPr eaLnBrk="1" hangingPunct="1">
              <a:lnSpc>
                <a:spcPct val="90000"/>
              </a:lnSpc>
            </a:pPr>
            <a:r>
              <a:rPr lang="en-US" altLang="zh-CN" sz="2500" dirty="0">
                <a:solidFill>
                  <a:srgbClr val="000000"/>
                </a:solidFill>
                <a:latin typeface="Times New Roman" pitchFamily="18" charset="0"/>
                <a:ea typeface="宋体" charset="-122"/>
              </a:rPr>
              <a:t>Access modifiers </a:t>
            </a:r>
            <a:r>
              <a:rPr lang="en-US" altLang="zh-CN" sz="2500" dirty="0">
                <a:solidFill>
                  <a:srgbClr val="000000"/>
                </a:solidFill>
                <a:latin typeface="Lucida Console" pitchFamily="49" charset="0"/>
                <a:ea typeface="宋体" charset="-122"/>
              </a:rPr>
              <a:t>public</a:t>
            </a:r>
            <a:r>
              <a:rPr lang="en-US" altLang="zh-CN" sz="2500" dirty="0">
                <a:solidFill>
                  <a:srgbClr val="000000"/>
                </a:solidFill>
                <a:latin typeface="Times New Roman" pitchFamily="18" charset="0"/>
                <a:ea typeface="宋体" charset="-122"/>
              </a:rPr>
              <a:t> and </a:t>
            </a:r>
            <a:r>
              <a:rPr lang="en-US" altLang="zh-CN" sz="2500" dirty="0">
                <a:solidFill>
                  <a:srgbClr val="000000"/>
                </a:solidFill>
                <a:latin typeface="Lucida Console" pitchFamily="49" charset="0"/>
                <a:ea typeface="宋体" charset="-122"/>
              </a:rPr>
              <a:t>private</a:t>
            </a:r>
            <a:r>
              <a:rPr lang="en-US" altLang="zh-CN" sz="2500" dirty="0">
                <a:solidFill>
                  <a:srgbClr val="000000"/>
                </a:solidFill>
                <a:latin typeface="Times New Roman" pitchFamily="18" charset="0"/>
                <a:ea typeface="宋体" charset="-122"/>
              </a:rPr>
              <a:t> control access to a class’s variables and methods. </a:t>
            </a:r>
          </a:p>
          <a:p>
            <a:pPr lvl="1" eaLnBrk="1" hangingPunct="1">
              <a:lnSpc>
                <a:spcPct val="90000"/>
              </a:lnSpc>
            </a:pPr>
            <a:r>
              <a:rPr lang="en-US" altLang="zh-CN" sz="2100" dirty="0">
                <a:solidFill>
                  <a:srgbClr val="000000"/>
                </a:solidFill>
                <a:latin typeface="Times New Roman" pitchFamily="18" charset="0"/>
                <a:ea typeface="宋体" charset="-122"/>
              </a:rPr>
              <a:t>Chapter 9 introduces access modifier </a:t>
            </a:r>
            <a:r>
              <a:rPr lang="en-US" altLang="zh-CN" sz="2100" dirty="0">
                <a:solidFill>
                  <a:srgbClr val="000000"/>
                </a:solidFill>
                <a:latin typeface="Lucida Console" pitchFamily="49" charset="0"/>
                <a:ea typeface="宋体" charset="-122"/>
              </a:rPr>
              <a:t>protected</a:t>
            </a:r>
            <a:r>
              <a:rPr lang="en-US" altLang="zh-CN" sz="2100" dirty="0">
                <a:solidFill>
                  <a:srgbClr val="000000"/>
                </a:solidFill>
                <a:latin typeface="Times New Roman" pitchFamily="18" charset="0"/>
                <a:ea typeface="宋体" charset="-122"/>
              </a:rPr>
              <a:t>. </a:t>
            </a:r>
          </a:p>
          <a:p>
            <a:pPr eaLnBrk="1" hangingPunct="1">
              <a:lnSpc>
                <a:spcPct val="90000"/>
              </a:lnSpc>
            </a:pPr>
            <a:r>
              <a:rPr lang="en-US" altLang="zh-CN" sz="2500" dirty="0">
                <a:solidFill>
                  <a:srgbClr val="FF0000"/>
                </a:solidFill>
                <a:latin typeface="Lucida Console" pitchFamily="49" charset="0"/>
                <a:ea typeface="宋体" charset="-122"/>
              </a:rPr>
              <a:t>public</a:t>
            </a:r>
            <a:r>
              <a:rPr lang="en-US" altLang="zh-CN" sz="2500" dirty="0">
                <a:solidFill>
                  <a:srgbClr val="000000"/>
                </a:solidFill>
                <a:latin typeface="Times New Roman" pitchFamily="18" charset="0"/>
                <a:ea typeface="宋体" charset="-122"/>
              </a:rPr>
              <a:t> methods present to the class’s clients a view of the services the class provides (the class’s </a:t>
            </a:r>
            <a:r>
              <a:rPr lang="en-US" altLang="zh-CN" sz="2500" dirty="0">
                <a:solidFill>
                  <a:srgbClr val="000000"/>
                </a:solidFill>
                <a:latin typeface="Lucida Console" pitchFamily="49" charset="0"/>
                <a:ea typeface="宋体" charset="-122"/>
              </a:rPr>
              <a:t>public</a:t>
            </a:r>
            <a:r>
              <a:rPr lang="en-US" altLang="zh-CN" sz="2500" dirty="0">
                <a:solidFill>
                  <a:srgbClr val="000000"/>
                </a:solidFill>
                <a:latin typeface="Times New Roman" pitchFamily="18" charset="0"/>
                <a:ea typeface="宋体" charset="-122"/>
              </a:rPr>
              <a:t> interface). </a:t>
            </a:r>
          </a:p>
          <a:p>
            <a:pPr eaLnBrk="1" hangingPunct="1">
              <a:lnSpc>
                <a:spcPct val="90000"/>
              </a:lnSpc>
            </a:pPr>
            <a:r>
              <a:rPr lang="en-US" altLang="zh-CN" sz="2500" dirty="0">
                <a:solidFill>
                  <a:srgbClr val="000000"/>
                </a:solidFill>
                <a:latin typeface="Times New Roman" pitchFamily="18" charset="0"/>
                <a:ea typeface="宋体" charset="-122"/>
              </a:rPr>
              <a:t>Clients need not be concerned with how the class accomplishes its tasks. </a:t>
            </a:r>
          </a:p>
          <a:p>
            <a:pPr lvl="1" eaLnBrk="1" hangingPunct="1">
              <a:lnSpc>
                <a:spcPct val="90000"/>
              </a:lnSpc>
            </a:pPr>
            <a:r>
              <a:rPr lang="en-US" altLang="zh-CN" sz="2100" dirty="0">
                <a:solidFill>
                  <a:srgbClr val="000000"/>
                </a:solidFill>
                <a:latin typeface="Times New Roman" pitchFamily="18" charset="0"/>
                <a:ea typeface="宋体" charset="-122"/>
              </a:rPr>
              <a:t>For this reason, the class’s </a:t>
            </a:r>
            <a:r>
              <a:rPr lang="en-US" altLang="zh-CN" sz="2100" dirty="0">
                <a:solidFill>
                  <a:srgbClr val="000000"/>
                </a:solidFill>
                <a:latin typeface="Lucida Console" pitchFamily="49" charset="0"/>
                <a:ea typeface="宋体" charset="-122"/>
              </a:rPr>
              <a:t>private</a:t>
            </a:r>
            <a:r>
              <a:rPr lang="en-US" altLang="zh-CN" sz="2100" dirty="0">
                <a:solidFill>
                  <a:srgbClr val="000000"/>
                </a:solidFill>
                <a:latin typeface="Times New Roman" pitchFamily="18" charset="0"/>
                <a:ea typeface="宋体" charset="-122"/>
              </a:rPr>
              <a:t> variables and </a:t>
            </a:r>
            <a:r>
              <a:rPr lang="en-US" altLang="zh-CN" sz="2100" dirty="0">
                <a:solidFill>
                  <a:srgbClr val="000000"/>
                </a:solidFill>
                <a:latin typeface="Lucida Console" pitchFamily="49" charset="0"/>
                <a:ea typeface="宋体" charset="-122"/>
              </a:rPr>
              <a:t>private</a:t>
            </a:r>
            <a:r>
              <a:rPr lang="en-US" altLang="zh-CN" sz="2100" dirty="0">
                <a:solidFill>
                  <a:srgbClr val="000000"/>
                </a:solidFill>
                <a:latin typeface="Times New Roman" pitchFamily="18" charset="0"/>
                <a:ea typeface="宋体" charset="-122"/>
              </a:rPr>
              <a:t> methods (i.e., its implementation details) are not accessible to its clients. </a:t>
            </a:r>
          </a:p>
          <a:p>
            <a:pPr eaLnBrk="1" hangingPunct="1">
              <a:lnSpc>
                <a:spcPct val="90000"/>
              </a:lnSpc>
            </a:pPr>
            <a:r>
              <a:rPr lang="en-US" altLang="zh-CN" sz="2500" dirty="0">
                <a:solidFill>
                  <a:srgbClr val="FF0000"/>
                </a:solidFill>
                <a:latin typeface="Lucida Console" pitchFamily="49" charset="0"/>
                <a:ea typeface="宋体" charset="-122"/>
              </a:rPr>
              <a:t>private</a:t>
            </a:r>
            <a:r>
              <a:rPr lang="en-US" altLang="zh-CN" sz="2500" dirty="0">
                <a:solidFill>
                  <a:srgbClr val="000000"/>
                </a:solidFill>
                <a:latin typeface="Times New Roman" pitchFamily="18" charset="0"/>
                <a:ea typeface="宋体" charset="-122"/>
              </a:rPr>
              <a:t> class members are not accessible outside the class.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descr="ch08imageslides_Page_13.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descr="ch08imageslides_Page_11.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descr="ch08imageslides_Page_12.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8.4  </a:t>
            </a:r>
            <a:r>
              <a:rPr lang="en-US" dirty="0">
                <a:solidFill>
                  <a:srgbClr val="3380E6"/>
                </a:solidFill>
                <a:latin typeface="Arial"/>
              </a:rPr>
              <a:t>Referring to the Current Object’s Members with the </a:t>
            </a:r>
            <a:r>
              <a:rPr lang="en-US" dirty="0">
                <a:solidFill>
                  <a:srgbClr val="3380E6"/>
                </a:solidFill>
                <a:latin typeface="Lucida Console"/>
              </a:rPr>
              <a:t>this</a:t>
            </a:r>
            <a:r>
              <a:rPr lang="en-US" dirty="0">
                <a:solidFill>
                  <a:srgbClr val="3380E6"/>
                </a:solidFill>
                <a:latin typeface="Arial"/>
              </a:rPr>
              <a:t> Reference</a:t>
            </a:r>
          </a:p>
        </p:txBody>
      </p:sp>
      <p:sp>
        <p:nvSpPr>
          <p:cNvPr id="30723" name="Text Placeholder 2"/>
          <p:cNvSpPr>
            <a:spLocks noGrp="1"/>
          </p:cNvSpPr>
          <p:nvPr>
            <p:ph type="body" idx="1"/>
          </p:nvPr>
        </p:nvSpPr>
        <p:spPr/>
        <p:txBody>
          <a:bodyPr/>
          <a:lstStyle/>
          <a:p>
            <a:pPr eaLnBrk="1" hangingPunct="1">
              <a:lnSpc>
                <a:spcPct val="90000"/>
              </a:lnSpc>
            </a:pPr>
            <a:r>
              <a:rPr lang="en-US" altLang="zh-CN" dirty="0">
                <a:solidFill>
                  <a:srgbClr val="000000"/>
                </a:solidFill>
                <a:latin typeface="Times New Roman" pitchFamily="18" charset="0"/>
                <a:ea typeface="宋体" charset="-122"/>
              </a:rPr>
              <a:t>Every object can access a reference to itself with keyword </a:t>
            </a:r>
            <a:r>
              <a:rPr lang="en-US" altLang="zh-CN" dirty="0">
                <a:solidFill>
                  <a:srgbClr val="FF0000"/>
                </a:solidFill>
                <a:latin typeface="LucidaSansTypewriter" pitchFamily="49" charset="0"/>
                <a:ea typeface="宋体" charset="-122"/>
              </a:rPr>
              <a:t>this</a:t>
            </a:r>
            <a:r>
              <a:rPr lang="en-US" altLang="zh-CN" dirty="0">
                <a:solidFill>
                  <a:srgbClr val="000000"/>
                </a:solidFill>
                <a:latin typeface="Times New Roman" pitchFamily="18" charset="0"/>
                <a:ea typeface="宋体" charset="-122"/>
              </a:rPr>
              <a:t>.</a:t>
            </a:r>
          </a:p>
          <a:p>
            <a:pPr eaLnBrk="1" hangingPunct="1">
              <a:lnSpc>
                <a:spcPct val="90000"/>
              </a:lnSpc>
            </a:pPr>
            <a:r>
              <a:rPr lang="en-US" altLang="zh-CN" dirty="0">
                <a:solidFill>
                  <a:srgbClr val="000000"/>
                </a:solidFill>
                <a:latin typeface="Times New Roman" pitchFamily="18" charset="0"/>
                <a:ea typeface="宋体" charset="-122"/>
              </a:rPr>
              <a:t>When a </a:t>
            </a:r>
            <a:r>
              <a:rPr lang="en-US" altLang="zh-CN" dirty="0">
                <a:solidFill>
                  <a:srgbClr val="FF0000"/>
                </a:solidFill>
                <a:latin typeface="Times New Roman" pitchFamily="18" charset="0"/>
                <a:ea typeface="宋体" charset="-122"/>
              </a:rPr>
              <a:t>non-</a:t>
            </a:r>
            <a:r>
              <a:rPr lang="en-US" altLang="zh-CN" dirty="0">
                <a:solidFill>
                  <a:srgbClr val="FF0000"/>
                </a:solidFill>
                <a:latin typeface="Lucida Console" pitchFamily="49" charset="0"/>
                <a:ea typeface="宋体" charset="-122"/>
              </a:rPr>
              <a:t>static</a:t>
            </a:r>
            <a:r>
              <a:rPr lang="en-US" altLang="zh-CN" dirty="0">
                <a:solidFill>
                  <a:srgbClr val="000000"/>
                </a:solidFill>
                <a:latin typeface="Times New Roman" pitchFamily="18" charset="0"/>
                <a:ea typeface="宋体" charset="-122"/>
              </a:rPr>
              <a:t> method is called for a particular object, the method’s body implicitly uses keyword </a:t>
            </a:r>
            <a:r>
              <a:rPr lang="en-US" altLang="zh-CN" dirty="0">
                <a:solidFill>
                  <a:srgbClr val="FF0000"/>
                </a:solidFill>
                <a:latin typeface="Lucida Console" pitchFamily="49" charset="0"/>
                <a:ea typeface="宋体" charset="-122"/>
              </a:rPr>
              <a:t>this</a:t>
            </a:r>
            <a:r>
              <a:rPr lang="en-US" altLang="zh-CN" dirty="0">
                <a:solidFill>
                  <a:srgbClr val="000000"/>
                </a:solidFill>
                <a:latin typeface="Times New Roman" pitchFamily="18" charset="0"/>
                <a:ea typeface="宋体" charset="-122"/>
              </a:rPr>
              <a:t> to refer to the object’s instance variables and other methods. </a:t>
            </a:r>
          </a:p>
          <a:p>
            <a:pPr lvl="1" eaLnBrk="1" hangingPunct="1">
              <a:lnSpc>
                <a:spcPct val="90000"/>
              </a:lnSpc>
            </a:pPr>
            <a:r>
              <a:rPr lang="en-US" altLang="zh-CN" dirty="0">
                <a:solidFill>
                  <a:srgbClr val="000000"/>
                </a:solidFill>
                <a:latin typeface="Times New Roman" pitchFamily="18" charset="0"/>
                <a:ea typeface="宋体" charset="-122"/>
              </a:rPr>
              <a:t>Enables the class’s code to know which object should be manipulated. </a:t>
            </a:r>
          </a:p>
          <a:p>
            <a:pPr lvl="1" eaLnBrk="1" hangingPunct="1">
              <a:lnSpc>
                <a:spcPct val="90000"/>
              </a:lnSpc>
            </a:pPr>
            <a:r>
              <a:rPr lang="en-US" altLang="zh-CN" dirty="0">
                <a:solidFill>
                  <a:srgbClr val="000000"/>
                </a:solidFill>
                <a:latin typeface="Times New Roman" pitchFamily="18" charset="0"/>
                <a:ea typeface="宋体" charset="-122"/>
              </a:rPr>
              <a:t>Can also use keyword </a:t>
            </a:r>
            <a:r>
              <a:rPr lang="en-US" altLang="zh-CN" dirty="0">
                <a:solidFill>
                  <a:srgbClr val="000000"/>
                </a:solidFill>
                <a:latin typeface="Lucida Console" pitchFamily="49" charset="0"/>
                <a:ea typeface="宋体" charset="-122"/>
              </a:rPr>
              <a:t>this</a:t>
            </a:r>
            <a:r>
              <a:rPr lang="en-US" altLang="zh-CN" dirty="0">
                <a:solidFill>
                  <a:srgbClr val="000000"/>
                </a:solidFill>
                <a:latin typeface="Times New Roman" pitchFamily="18" charset="0"/>
                <a:ea typeface="宋体" charset="-122"/>
              </a:rPr>
              <a:t> explicitly in a non-</a:t>
            </a:r>
            <a:r>
              <a:rPr lang="en-US" altLang="zh-CN" dirty="0">
                <a:solidFill>
                  <a:srgbClr val="000000"/>
                </a:solidFill>
                <a:latin typeface="Lucida Console" pitchFamily="49" charset="0"/>
                <a:ea typeface="宋体" charset="-122"/>
              </a:rPr>
              <a:t>static</a:t>
            </a:r>
            <a:r>
              <a:rPr lang="en-US" altLang="zh-CN" dirty="0">
                <a:solidFill>
                  <a:srgbClr val="000000"/>
                </a:solidFill>
                <a:latin typeface="Times New Roman" pitchFamily="18" charset="0"/>
                <a:ea typeface="宋体" charset="-122"/>
              </a:rPr>
              <a:t> method’s body. </a:t>
            </a:r>
          </a:p>
          <a:p>
            <a:pPr eaLnBrk="1" hangingPunct="1">
              <a:lnSpc>
                <a:spcPct val="90000"/>
              </a:lnSpc>
            </a:pPr>
            <a:r>
              <a:rPr lang="en-US" altLang="zh-CN" dirty="0">
                <a:solidFill>
                  <a:srgbClr val="000000"/>
                </a:solidFill>
                <a:latin typeface="Times New Roman" pitchFamily="18" charset="0"/>
                <a:ea typeface="宋体" charset="-122"/>
              </a:rPr>
              <a:t>Can use the </a:t>
            </a:r>
            <a:r>
              <a:rPr lang="en-US" altLang="zh-CN" dirty="0">
                <a:solidFill>
                  <a:srgbClr val="FF0000"/>
                </a:solidFill>
                <a:latin typeface="Lucida Console" pitchFamily="49" charset="0"/>
                <a:ea typeface="宋体" charset="-122"/>
              </a:rPr>
              <a:t>this</a:t>
            </a:r>
            <a:r>
              <a:rPr lang="en-US" altLang="zh-CN" dirty="0">
                <a:solidFill>
                  <a:srgbClr val="000000"/>
                </a:solidFill>
                <a:latin typeface="Times New Roman" pitchFamily="18" charset="0"/>
                <a:ea typeface="宋体" charset="-122"/>
              </a:rPr>
              <a:t> reference </a:t>
            </a:r>
            <a:r>
              <a:rPr lang="en-US" altLang="zh-CN" dirty="0">
                <a:solidFill>
                  <a:srgbClr val="FF0000"/>
                </a:solidFill>
                <a:latin typeface="Times New Roman" pitchFamily="18" charset="0"/>
                <a:ea typeface="宋体" charset="-122"/>
              </a:rPr>
              <a:t>implicitly and explicitly</a:t>
            </a:r>
            <a:r>
              <a:rPr lang="en-US" altLang="zh-CN" dirty="0">
                <a:solidFill>
                  <a:srgbClr val="000000"/>
                </a:solidFill>
                <a:latin typeface="Times New Roman" pitchFamily="18" charset="0"/>
                <a:ea typeface="宋体" charset="-122"/>
              </a:rPr>
              <a:t>.</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ltLang="zh-CN" dirty="0">
                <a:solidFill>
                  <a:srgbClr val="3380E6"/>
                </a:solidFill>
                <a:latin typeface="Arial"/>
              </a:rPr>
              <a:t>Objectives</a:t>
            </a:r>
            <a:endParaRPr lang="en-US" dirty="0">
              <a:solidFill>
                <a:srgbClr val="3380E6"/>
              </a:solidFill>
              <a:latin typeface="Arial"/>
            </a:endParaRPr>
          </a:p>
        </p:txBody>
      </p:sp>
      <p:sp>
        <p:nvSpPr>
          <p:cNvPr id="13315" name="Text Placeholder 2"/>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 In this chapter you’ll:</a:t>
            </a:r>
            <a:endParaRPr lang="zh-CN"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See additional details of creating class declarations.</a:t>
            </a:r>
            <a:endParaRPr lang="zh-CN"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Use the </a:t>
            </a:r>
            <a:r>
              <a:rPr lang="en-US" altLang="zh-CN" dirty="0">
                <a:solidFill>
                  <a:srgbClr val="FF0000"/>
                </a:solidFill>
                <a:latin typeface="Times New Roman" panose="02020603050405020304" pitchFamily="18" charset="0"/>
                <a:cs typeface="Times New Roman" panose="02020603050405020304" pitchFamily="18" charset="0"/>
              </a:rPr>
              <a:t>throw</a:t>
            </a:r>
            <a:r>
              <a:rPr lang="en-US" altLang="zh-CN" dirty="0">
                <a:latin typeface="Times New Roman" panose="02020603050405020304" pitchFamily="18" charset="0"/>
                <a:cs typeface="Times New Roman" panose="02020603050405020304" pitchFamily="18" charset="0"/>
              </a:rPr>
              <a:t> statement to indicate that a problem has occurred.</a:t>
            </a:r>
            <a:endParaRPr lang="zh-CN"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Use keyword </a:t>
            </a:r>
            <a:r>
              <a:rPr lang="en-US" altLang="zh-CN" dirty="0">
                <a:solidFill>
                  <a:srgbClr val="FF0000"/>
                </a:solidFill>
                <a:latin typeface="Times New Roman" panose="02020603050405020304" pitchFamily="18" charset="0"/>
                <a:cs typeface="Times New Roman" panose="02020603050405020304" pitchFamily="18" charset="0"/>
              </a:rPr>
              <a:t>this</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in a constructor </a:t>
            </a:r>
            <a:r>
              <a:rPr lang="en-US" altLang="zh-CN" dirty="0">
                <a:latin typeface="Times New Roman" panose="02020603050405020304" pitchFamily="18" charset="0"/>
                <a:cs typeface="Times New Roman" panose="02020603050405020304" pitchFamily="18" charset="0"/>
              </a:rPr>
              <a:t>to call another constructor in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 same class.</a:t>
            </a:r>
            <a:endParaRPr lang="zh-CN"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Use </a:t>
            </a:r>
            <a:r>
              <a:rPr lang="en-US" altLang="zh-CN" dirty="0">
                <a:solidFill>
                  <a:srgbClr val="FF0000"/>
                </a:solidFill>
                <a:latin typeface="Times New Roman" panose="02020603050405020304" pitchFamily="18" charset="0"/>
                <a:cs typeface="Times New Roman" panose="02020603050405020304" pitchFamily="18" charset="0"/>
              </a:rPr>
              <a:t>static</a:t>
            </a:r>
            <a:r>
              <a:rPr lang="en-US" altLang="zh-CN" dirty="0">
                <a:latin typeface="Times New Roman" panose="02020603050405020304" pitchFamily="18" charset="0"/>
                <a:cs typeface="Times New Roman" panose="02020603050405020304" pitchFamily="18" charset="0"/>
              </a:rPr>
              <a:t> variables and methods.</a:t>
            </a:r>
            <a:endParaRPr lang="zh-CN" altLang="zh-CN" dirty="0">
              <a:latin typeface="Times New Roman" panose="02020603050405020304" pitchFamily="18" charset="0"/>
              <a:cs typeface="Times New Roman" panose="02020603050405020304" pitchFamily="18" charset="0"/>
            </a:endParaRPr>
          </a:p>
          <a:p>
            <a:pPr lvl="1"/>
            <a:r>
              <a:rPr lang="en-US" altLang="zh-CN" dirty="0">
                <a:solidFill>
                  <a:srgbClr val="FF0000"/>
                </a:solidFill>
                <a:latin typeface="Times New Roman" panose="02020603050405020304" pitchFamily="18" charset="0"/>
                <a:cs typeface="Times New Roman" panose="02020603050405020304" pitchFamily="18" charset="0"/>
              </a:rPr>
              <a:t>Import static members </a:t>
            </a:r>
            <a:r>
              <a:rPr lang="en-US" altLang="zh-CN" dirty="0">
                <a:latin typeface="Times New Roman" panose="02020603050405020304" pitchFamily="18" charset="0"/>
                <a:cs typeface="Times New Roman" panose="02020603050405020304" pitchFamily="18" charset="0"/>
              </a:rPr>
              <a:t>of a class. </a:t>
            </a:r>
            <a:endParaRPr lang="zh-CN"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Use the </a:t>
            </a:r>
            <a:r>
              <a:rPr lang="en-US" altLang="zh-CN" dirty="0" err="1">
                <a:solidFill>
                  <a:srgbClr val="FF0000"/>
                </a:solidFill>
                <a:latin typeface="Times New Roman" panose="02020603050405020304" pitchFamily="18" charset="0"/>
                <a:cs typeface="Times New Roman" panose="02020603050405020304" pitchFamily="18" charset="0"/>
              </a:rPr>
              <a:t>enum</a:t>
            </a:r>
            <a:r>
              <a:rPr lang="en-US" altLang="zh-CN" dirty="0">
                <a:latin typeface="Times New Roman" panose="02020603050405020304" pitchFamily="18" charset="0"/>
                <a:cs typeface="Times New Roman" panose="02020603050405020304" pitchFamily="18" charset="0"/>
              </a:rPr>
              <a:t> type to create sets of constants with unique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identifiers.</a:t>
            </a:r>
            <a:endParaRPr lang="zh-CN"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Declare </a:t>
            </a:r>
            <a:r>
              <a:rPr lang="en-US" altLang="zh-CN" dirty="0" err="1">
                <a:latin typeface="Times New Roman" panose="02020603050405020304" pitchFamily="18" charset="0"/>
                <a:cs typeface="Times New Roman" panose="02020603050405020304" pitchFamily="18" charset="0"/>
              </a:rPr>
              <a:t>enum</a:t>
            </a:r>
            <a:r>
              <a:rPr lang="en-US" altLang="zh-CN" dirty="0">
                <a:latin typeface="Times New Roman" panose="02020603050405020304" pitchFamily="18" charset="0"/>
                <a:cs typeface="Times New Roman" panose="02020603050405020304" pitchFamily="18" charset="0"/>
              </a:rPr>
              <a:t> constants with parameters.</a:t>
            </a:r>
            <a:endParaRPr lang="zh-CN"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Use </a:t>
            </a:r>
            <a:r>
              <a:rPr lang="en-US" altLang="zh-CN" dirty="0" err="1">
                <a:solidFill>
                  <a:srgbClr val="FF0000"/>
                </a:solidFill>
                <a:latin typeface="Times New Roman" panose="02020603050405020304" pitchFamily="18" charset="0"/>
                <a:cs typeface="Times New Roman" panose="02020603050405020304" pitchFamily="18" charset="0"/>
              </a:rPr>
              <a:t>BigDecimal</a:t>
            </a:r>
            <a:r>
              <a:rPr lang="en-US" altLang="zh-CN" dirty="0">
                <a:latin typeface="Times New Roman" panose="02020603050405020304" pitchFamily="18" charset="0"/>
                <a:cs typeface="Times New Roman" panose="02020603050405020304" pitchFamily="18" charset="0"/>
              </a:rPr>
              <a:t> for precise monetary calculations.</a:t>
            </a:r>
            <a:endParaRPr lang="zh-CN" altLang="zh-C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descr="ch08imageslides_Page_16.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ch08imageslides_Page_17.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descr="ch08imageslides_Page_18.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8.4  </a:t>
            </a:r>
            <a:r>
              <a:rPr lang="en-US" dirty="0">
                <a:solidFill>
                  <a:srgbClr val="3380E6"/>
                </a:solidFill>
                <a:latin typeface="Arial"/>
              </a:rPr>
              <a:t>Referring to the Current Object’s Members with the </a:t>
            </a:r>
            <a:r>
              <a:rPr lang="en-US" dirty="0">
                <a:solidFill>
                  <a:srgbClr val="3380E6"/>
                </a:solidFill>
                <a:latin typeface="Lucida Console"/>
              </a:rPr>
              <a:t>this</a:t>
            </a:r>
            <a:r>
              <a:rPr lang="en-US" dirty="0">
                <a:solidFill>
                  <a:srgbClr val="3380E6"/>
                </a:solidFill>
                <a:latin typeface="Arial"/>
              </a:rPr>
              <a:t> Reference (Cont.)</a:t>
            </a:r>
          </a:p>
        </p:txBody>
      </p:sp>
      <p:sp>
        <p:nvSpPr>
          <p:cNvPr id="35843" name="Text Placeholder 2"/>
          <p:cNvSpPr>
            <a:spLocks noGrp="1"/>
          </p:cNvSpPr>
          <p:nvPr>
            <p:ph type="body" idx="1"/>
          </p:nvPr>
        </p:nvSpPr>
        <p:spPr/>
        <p:txBody>
          <a:bodyPr/>
          <a:lstStyle/>
          <a:p>
            <a:pPr eaLnBrk="1" hangingPunct="1">
              <a:lnSpc>
                <a:spcPct val="80000"/>
              </a:lnSpc>
            </a:pPr>
            <a:r>
              <a:rPr lang="en-US" altLang="zh-CN" sz="2500" dirty="0" err="1">
                <a:solidFill>
                  <a:srgbClr val="000000"/>
                </a:solidFill>
                <a:latin typeface="Lucida Console" pitchFamily="49" charset="0"/>
                <a:ea typeface="宋体" charset="-122"/>
              </a:rPr>
              <a:t>SimpleTime</a:t>
            </a:r>
            <a:r>
              <a:rPr lang="en-US" altLang="zh-CN" sz="2500" dirty="0">
                <a:solidFill>
                  <a:srgbClr val="000000"/>
                </a:solidFill>
                <a:latin typeface="Times New Roman" pitchFamily="18" charset="0"/>
                <a:ea typeface="宋体" charset="-122"/>
              </a:rPr>
              <a:t> declares three </a:t>
            </a:r>
            <a:r>
              <a:rPr lang="en-US" altLang="zh-CN" sz="2500" dirty="0">
                <a:solidFill>
                  <a:srgbClr val="000000"/>
                </a:solidFill>
                <a:latin typeface="Lucida Console" pitchFamily="49" charset="0"/>
                <a:ea typeface="宋体" charset="-122"/>
              </a:rPr>
              <a:t>private</a:t>
            </a:r>
            <a:r>
              <a:rPr lang="en-US" altLang="zh-CN" sz="2500" dirty="0">
                <a:solidFill>
                  <a:srgbClr val="000000"/>
                </a:solidFill>
                <a:latin typeface="Times New Roman" pitchFamily="18" charset="0"/>
                <a:ea typeface="宋体" charset="-122"/>
              </a:rPr>
              <a:t> instance variables—</a:t>
            </a:r>
            <a:r>
              <a:rPr lang="en-US" altLang="zh-CN" sz="2500" dirty="0">
                <a:solidFill>
                  <a:srgbClr val="000000"/>
                </a:solidFill>
                <a:latin typeface="Lucida Console" pitchFamily="49" charset="0"/>
                <a:ea typeface="宋体" charset="-122"/>
              </a:rPr>
              <a:t>hour</a:t>
            </a:r>
            <a:r>
              <a:rPr lang="en-US" altLang="zh-CN" sz="2500" dirty="0">
                <a:solidFill>
                  <a:srgbClr val="000000"/>
                </a:solidFill>
                <a:latin typeface="Times New Roman" pitchFamily="18" charset="0"/>
                <a:ea typeface="宋体" charset="-122"/>
              </a:rPr>
              <a:t>, </a:t>
            </a:r>
            <a:r>
              <a:rPr lang="en-US" altLang="zh-CN" sz="2500" dirty="0">
                <a:solidFill>
                  <a:srgbClr val="000000"/>
                </a:solidFill>
                <a:latin typeface="Lucida Console" pitchFamily="49" charset="0"/>
                <a:ea typeface="宋体" charset="-122"/>
              </a:rPr>
              <a:t>minute</a:t>
            </a:r>
            <a:r>
              <a:rPr lang="en-US" altLang="zh-CN" sz="2500" dirty="0">
                <a:solidFill>
                  <a:srgbClr val="000000"/>
                </a:solidFill>
                <a:latin typeface="Times New Roman" pitchFamily="18" charset="0"/>
                <a:ea typeface="宋体" charset="-122"/>
              </a:rPr>
              <a:t> and </a:t>
            </a:r>
            <a:r>
              <a:rPr lang="en-US" altLang="zh-CN" sz="2500" dirty="0">
                <a:solidFill>
                  <a:srgbClr val="000000"/>
                </a:solidFill>
                <a:latin typeface="Lucida Console" pitchFamily="49" charset="0"/>
                <a:ea typeface="宋体" charset="-122"/>
              </a:rPr>
              <a:t>second</a:t>
            </a:r>
            <a:r>
              <a:rPr lang="en-US" altLang="zh-CN" sz="2500" dirty="0">
                <a:solidFill>
                  <a:srgbClr val="000000"/>
                </a:solidFill>
                <a:latin typeface="Times New Roman" pitchFamily="18" charset="0"/>
                <a:ea typeface="宋体" charset="-122"/>
              </a:rPr>
              <a:t>. </a:t>
            </a:r>
          </a:p>
          <a:p>
            <a:pPr eaLnBrk="1" hangingPunct="1">
              <a:lnSpc>
                <a:spcPct val="80000"/>
              </a:lnSpc>
            </a:pPr>
            <a:r>
              <a:rPr lang="en-US" altLang="zh-CN" sz="2500" dirty="0">
                <a:solidFill>
                  <a:srgbClr val="000000"/>
                </a:solidFill>
                <a:latin typeface="Times New Roman" pitchFamily="18" charset="0"/>
                <a:ea typeface="宋体" charset="-122"/>
              </a:rPr>
              <a:t>If parameter names for the constructor that are identical to the class’s instance-variable names. </a:t>
            </a:r>
          </a:p>
          <a:p>
            <a:pPr lvl="1" eaLnBrk="1" hangingPunct="1">
              <a:lnSpc>
                <a:spcPct val="80000"/>
              </a:lnSpc>
            </a:pPr>
            <a:r>
              <a:rPr lang="en-US" altLang="zh-CN" sz="2100" dirty="0">
                <a:solidFill>
                  <a:srgbClr val="000000"/>
                </a:solidFill>
                <a:latin typeface="Times New Roman" pitchFamily="18" charset="0"/>
                <a:ea typeface="宋体" charset="-122"/>
              </a:rPr>
              <a:t>We don’t recommend this practice</a:t>
            </a:r>
          </a:p>
          <a:p>
            <a:pPr lvl="1" eaLnBrk="1" hangingPunct="1">
              <a:lnSpc>
                <a:spcPct val="80000"/>
              </a:lnSpc>
            </a:pPr>
            <a:r>
              <a:rPr lang="en-US" altLang="zh-CN" sz="2100" dirty="0">
                <a:solidFill>
                  <a:srgbClr val="000000"/>
                </a:solidFill>
                <a:latin typeface="Times New Roman" pitchFamily="18" charset="0"/>
                <a:ea typeface="宋体" charset="-122"/>
              </a:rPr>
              <a:t>Use it here to </a:t>
            </a:r>
            <a:r>
              <a:rPr lang="en-US" altLang="zh-CN" sz="2100" dirty="0">
                <a:solidFill>
                  <a:srgbClr val="FF0000"/>
                </a:solidFill>
                <a:latin typeface="Times New Roman" pitchFamily="18" charset="0"/>
                <a:ea typeface="宋体" charset="-122"/>
              </a:rPr>
              <a:t>shadow</a:t>
            </a:r>
            <a:r>
              <a:rPr lang="en-US" altLang="zh-CN" sz="2100" dirty="0">
                <a:solidFill>
                  <a:srgbClr val="000000"/>
                </a:solidFill>
                <a:latin typeface="Times New Roman" pitchFamily="18" charset="0"/>
                <a:ea typeface="宋体" charset="-122"/>
              </a:rPr>
              <a:t> (hide) the corresponding instance </a:t>
            </a:r>
          </a:p>
          <a:p>
            <a:pPr lvl="1" eaLnBrk="1" hangingPunct="1">
              <a:lnSpc>
                <a:spcPct val="80000"/>
              </a:lnSpc>
            </a:pPr>
            <a:r>
              <a:rPr lang="en-US" altLang="zh-CN" sz="2100" dirty="0">
                <a:solidFill>
                  <a:srgbClr val="000000"/>
                </a:solidFill>
                <a:latin typeface="Times New Roman" pitchFamily="18" charset="0"/>
                <a:ea typeface="宋体" charset="-122"/>
              </a:rPr>
              <a:t>Illustrates a case in which explicit use of the </a:t>
            </a:r>
            <a:r>
              <a:rPr lang="en-US" altLang="zh-CN" sz="2100" dirty="0">
                <a:solidFill>
                  <a:srgbClr val="000000"/>
                </a:solidFill>
                <a:latin typeface="Lucida Console" pitchFamily="49" charset="0"/>
                <a:ea typeface="宋体" charset="-122"/>
              </a:rPr>
              <a:t>this</a:t>
            </a:r>
            <a:r>
              <a:rPr lang="en-US" altLang="zh-CN" sz="2100" dirty="0">
                <a:solidFill>
                  <a:srgbClr val="000000"/>
                </a:solidFill>
                <a:latin typeface="Times New Roman" pitchFamily="18" charset="0"/>
                <a:ea typeface="宋体" charset="-122"/>
              </a:rPr>
              <a:t> reference is required. </a:t>
            </a:r>
          </a:p>
          <a:p>
            <a:pPr eaLnBrk="1" hangingPunct="1">
              <a:lnSpc>
                <a:spcPct val="80000"/>
              </a:lnSpc>
            </a:pPr>
            <a:r>
              <a:rPr lang="en-US" altLang="zh-CN" sz="2500" dirty="0">
                <a:solidFill>
                  <a:srgbClr val="000000"/>
                </a:solidFill>
                <a:latin typeface="Times New Roman" pitchFamily="18" charset="0"/>
                <a:ea typeface="宋体" charset="-122"/>
              </a:rPr>
              <a:t>If a method contains a local variable with the same name as a field, that method uses the local variable rather than the field. </a:t>
            </a:r>
          </a:p>
          <a:p>
            <a:pPr lvl="1" eaLnBrk="1" hangingPunct="1">
              <a:lnSpc>
                <a:spcPct val="80000"/>
              </a:lnSpc>
            </a:pPr>
            <a:r>
              <a:rPr lang="en-US" altLang="zh-CN" sz="2100" dirty="0">
                <a:solidFill>
                  <a:srgbClr val="000000"/>
                </a:solidFill>
                <a:latin typeface="Times New Roman" pitchFamily="18" charset="0"/>
                <a:ea typeface="宋体" charset="-122"/>
              </a:rPr>
              <a:t>The local variable </a:t>
            </a:r>
            <a:r>
              <a:rPr lang="en-US" altLang="zh-CN" sz="2100" i="1" dirty="0">
                <a:solidFill>
                  <a:srgbClr val="000000"/>
                </a:solidFill>
                <a:latin typeface="Times New Roman" pitchFamily="18" charset="0"/>
                <a:ea typeface="宋体" charset="-122"/>
              </a:rPr>
              <a:t>shadows </a:t>
            </a:r>
            <a:r>
              <a:rPr lang="en-US" altLang="zh-CN" sz="2100" dirty="0">
                <a:solidFill>
                  <a:srgbClr val="000000"/>
                </a:solidFill>
                <a:latin typeface="Times New Roman" pitchFamily="18" charset="0"/>
                <a:ea typeface="宋体" charset="-122"/>
              </a:rPr>
              <a:t>the field in the method’s scope</a:t>
            </a:r>
            <a:r>
              <a:rPr lang="en-US" altLang="zh-CN" sz="2100" i="1" dirty="0">
                <a:solidFill>
                  <a:srgbClr val="000000"/>
                </a:solidFill>
                <a:latin typeface="Times New Roman" pitchFamily="18" charset="0"/>
                <a:ea typeface="宋体" charset="-122"/>
              </a:rPr>
              <a:t>. </a:t>
            </a:r>
          </a:p>
          <a:p>
            <a:pPr eaLnBrk="1" hangingPunct="1">
              <a:lnSpc>
                <a:spcPct val="80000"/>
              </a:lnSpc>
            </a:pPr>
            <a:r>
              <a:rPr lang="en-US" altLang="zh-CN" sz="2500" dirty="0">
                <a:solidFill>
                  <a:srgbClr val="000000"/>
                </a:solidFill>
                <a:latin typeface="Times New Roman" pitchFamily="18" charset="0"/>
                <a:ea typeface="宋体" charset="-122"/>
              </a:rPr>
              <a:t>A method can use the </a:t>
            </a:r>
            <a:r>
              <a:rPr lang="en-US" altLang="zh-CN" sz="2500" dirty="0">
                <a:solidFill>
                  <a:srgbClr val="FF0000"/>
                </a:solidFill>
                <a:latin typeface="Lucida Console" pitchFamily="49" charset="0"/>
                <a:ea typeface="宋体" charset="-122"/>
              </a:rPr>
              <a:t>this</a:t>
            </a:r>
            <a:r>
              <a:rPr lang="en-US" altLang="zh-CN" sz="2500" dirty="0">
                <a:solidFill>
                  <a:srgbClr val="000000"/>
                </a:solidFill>
                <a:latin typeface="Times New Roman" pitchFamily="18" charset="0"/>
                <a:ea typeface="宋体" charset="-122"/>
              </a:rPr>
              <a:t> reference to refer to the shadowed field explicitly.</a:t>
            </a:r>
          </a:p>
          <a:p>
            <a:pPr eaLnBrk="1" hangingPunct="1">
              <a:lnSpc>
                <a:spcPct val="80000"/>
              </a:lnSpc>
            </a:pPr>
            <a:endParaRPr lang="en-US" altLang="zh-CN" sz="2500" dirty="0">
              <a:solidFill>
                <a:srgbClr val="000000"/>
              </a:solidFill>
              <a:latin typeface="Times New Roman" pitchFamily="18" charset="0"/>
              <a:ea typeface="宋体" charset="-122"/>
            </a:endParaRP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ch08imageslides_Page_16.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ch08imageslides_Page_17.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 descr="ch08imageslides_Page_18.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8.5  </a:t>
            </a:r>
            <a:r>
              <a:rPr lang="en-US">
                <a:solidFill>
                  <a:srgbClr val="3380E6"/>
                </a:solidFill>
                <a:latin typeface="Lucida Console"/>
              </a:rPr>
              <a:t>Time</a:t>
            </a:r>
            <a:r>
              <a:rPr lang="en-US">
                <a:solidFill>
                  <a:srgbClr val="3380E6"/>
                </a:solidFill>
                <a:latin typeface="Arial"/>
              </a:rPr>
              <a:t> Class Case Study: Overloaded Constructors </a:t>
            </a:r>
          </a:p>
        </p:txBody>
      </p:sp>
      <p:sp>
        <p:nvSpPr>
          <p:cNvPr id="39939" name="Text Placeholder 2"/>
          <p:cNvSpPr>
            <a:spLocks noGrp="1"/>
          </p:cNvSpPr>
          <p:nvPr>
            <p:ph type="body" idx="1"/>
          </p:nvPr>
        </p:nvSpPr>
        <p:spPr/>
        <p:txBody>
          <a:bodyPr/>
          <a:lstStyle/>
          <a:p>
            <a:pPr eaLnBrk="1" hangingPunct="1"/>
            <a:r>
              <a:rPr lang="en-US" altLang="zh-CN" dirty="0">
                <a:solidFill>
                  <a:srgbClr val="0000FF"/>
                </a:solidFill>
                <a:latin typeface="Times New Roman" pitchFamily="18" charset="0"/>
                <a:ea typeface="宋体" charset="-122"/>
              </a:rPr>
              <a:t>Overloaded constructors</a:t>
            </a:r>
            <a:r>
              <a:rPr lang="en-US" altLang="zh-CN" dirty="0">
                <a:solidFill>
                  <a:srgbClr val="000000"/>
                </a:solidFill>
                <a:latin typeface="Times New Roman" pitchFamily="18" charset="0"/>
                <a:ea typeface="宋体" charset="-122"/>
              </a:rPr>
              <a:t> enable objects of a class to be initialized in different ways. </a:t>
            </a:r>
          </a:p>
          <a:p>
            <a:pPr eaLnBrk="1" hangingPunct="1"/>
            <a:r>
              <a:rPr lang="en-US" altLang="zh-CN" dirty="0">
                <a:solidFill>
                  <a:srgbClr val="000000"/>
                </a:solidFill>
                <a:latin typeface="Times New Roman" pitchFamily="18" charset="0"/>
                <a:ea typeface="宋体" charset="-122"/>
              </a:rPr>
              <a:t>To overload constructors, simply provide multiple constructor declarations with different signatures. </a:t>
            </a:r>
          </a:p>
          <a:p>
            <a:pPr eaLnBrk="1" hangingPunct="1"/>
            <a:r>
              <a:rPr lang="en-US" altLang="zh-CN" dirty="0">
                <a:solidFill>
                  <a:srgbClr val="000000"/>
                </a:solidFill>
                <a:latin typeface="Times New Roman" pitchFamily="18" charset="0"/>
                <a:ea typeface="宋体" charset="-122"/>
              </a:rPr>
              <a:t>The compiler invokes the appropriate constructor by matching the number, types and order of the types of the arguments specified in the constructor call with the number, types and order of the types of the </a:t>
            </a:r>
            <a:r>
              <a:rPr lang="en-US" altLang="zh-CN" dirty="0">
                <a:solidFill>
                  <a:srgbClr val="FF0000"/>
                </a:solidFill>
                <a:latin typeface="Times New Roman" pitchFamily="18" charset="0"/>
                <a:ea typeface="宋体" charset="-122"/>
              </a:rPr>
              <a:t>parameters</a:t>
            </a:r>
            <a:r>
              <a:rPr lang="en-US" altLang="zh-CN" dirty="0">
                <a:solidFill>
                  <a:srgbClr val="000000"/>
                </a:solidFill>
                <a:latin typeface="Times New Roman" pitchFamily="18" charset="0"/>
                <a:ea typeface="宋体" charset="-122"/>
              </a:rPr>
              <a:t> specified in each constructor declaration.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descr="ch08imageslides_Page_22.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descr="ch08imageslides_Page_23.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8.1  </a:t>
            </a:r>
            <a:r>
              <a:rPr lang="en-US" dirty="0">
                <a:solidFill>
                  <a:srgbClr val="3380E6"/>
                </a:solidFill>
                <a:latin typeface="Arial"/>
              </a:rPr>
              <a:t>Introduction </a:t>
            </a:r>
          </a:p>
        </p:txBody>
      </p:sp>
      <p:sp>
        <p:nvSpPr>
          <p:cNvPr id="13315"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charset="-122"/>
              </a:rPr>
              <a:t>Deeper look at building classes, controlling access to members of a class and creating constructors. </a:t>
            </a:r>
          </a:p>
          <a:p>
            <a:pPr eaLnBrk="1" hangingPunct="1"/>
            <a:r>
              <a:rPr lang="en-US" altLang="zh-CN" dirty="0">
                <a:solidFill>
                  <a:srgbClr val="FF0000"/>
                </a:solidFill>
                <a:latin typeface="Times New Roman" pitchFamily="18" charset="0"/>
                <a:ea typeface="宋体" charset="-122"/>
              </a:rPr>
              <a:t>Composition—a</a:t>
            </a:r>
            <a:r>
              <a:rPr lang="en-US" altLang="zh-CN" dirty="0">
                <a:solidFill>
                  <a:srgbClr val="000000"/>
                </a:solidFill>
                <a:latin typeface="Times New Roman" pitchFamily="18" charset="0"/>
                <a:ea typeface="宋体" charset="-122"/>
              </a:rPr>
              <a:t> capability that allows a class to have references to objects of other classes as members. </a:t>
            </a:r>
          </a:p>
          <a:p>
            <a:pPr eaLnBrk="1" hangingPunct="1"/>
            <a:r>
              <a:rPr lang="en-US" altLang="zh-CN" dirty="0">
                <a:solidFill>
                  <a:srgbClr val="000000"/>
                </a:solidFill>
                <a:latin typeface="Times New Roman" pitchFamily="18" charset="0"/>
                <a:ea typeface="宋体" charset="-122"/>
              </a:rPr>
              <a:t>More details on </a:t>
            </a:r>
            <a:r>
              <a:rPr lang="en-US" altLang="zh-CN" dirty="0" err="1">
                <a:solidFill>
                  <a:srgbClr val="FF0000"/>
                </a:solidFill>
                <a:latin typeface="Lucida Console" pitchFamily="49" charset="0"/>
                <a:ea typeface="宋体" charset="-122"/>
              </a:rPr>
              <a:t>enum</a:t>
            </a:r>
            <a:r>
              <a:rPr lang="en-US" altLang="zh-CN" dirty="0">
                <a:solidFill>
                  <a:srgbClr val="000000"/>
                </a:solidFill>
                <a:latin typeface="Times New Roman" pitchFamily="18" charset="0"/>
                <a:ea typeface="宋体" charset="-122"/>
              </a:rPr>
              <a:t> types. </a:t>
            </a:r>
          </a:p>
          <a:p>
            <a:pPr eaLnBrk="1" hangingPunct="1"/>
            <a:r>
              <a:rPr lang="en-US" altLang="zh-CN" dirty="0">
                <a:solidFill>
                  <a:srgbClr val="000000"/>
                </a:solidFill>
                <a:latin typeface="Times New Roman" pitchFamily="18" charset="0"/>
                <a:ea typeface="宋体" charset="-122"/>
              </a:rPr>
              <a:t>Discuss </a:t>
            </a:r>
            <a:r>
              <a:rPr lang="en-US" altLang="zh-CN" dirty="0">
                <a:solidFill>
                  <a:srgbClr val="FF0000"/>
                </a:solidFill>
                <a:latin typeface="Lucida Console" pitchFamily="49" charset="0"/>
                <a:ea typeface="宋体" charset="-122"/>
              </a:rPr>
              <a:t>static</a:t>
            </a:r>
            <a:r>
              <a:rPr lang="en-US" altLang="zh-CN" dirty="0">
                <a:solidFill>
                  <a:srgbClr val="000000"/>
                </a:solidFill>
                <a:latin typeface="Times New Roman" pitchFamily="18" charset="0"/>
                <a:ea typeface="宋体" charset="-122"/>
              </a:rPr>
              <a:t> class members and </a:t>
            </a:r>
            <a:r>
              <a:rPr lang="en-US" altLang="zh-CN" dirty="0">
                <a:solidFill>
                  <a:srgbClr val="FF0000"/>
                </a:solidFill>
                <a:latin typeface="Lucida Console" pitchFamily="49" charset="0"/>
                <a:ea typeface="宋体" charset="-122"/>
              </a:rPr>
              <a:t>final</a:t>
            </a:r>
            <a:r>
              <a:rPr lang="en-US" altLang="zh-CN" dirty="0">
                <a:solidFill>
                  <a:srgbClr val="000000"/>
                </a:solidFill>
                <a:latin typeface="Times New Roman" pitchFamily="18" charset="0"/>
                <a:ea typeface="宋体" charset="-122"/>
              </a:rPr>
              <a:t> instance variables in detail. </a:t>
            </a:r>
          </a:p>
          <a:p>
            <a:pPr eaLnBrk="1" hangingPunct="1"/>
            <a:r>
              <a:rPr lang="en-US" altLang="zh-CN" dirty="0">
                <a:solidFill>
                  <a:srgbClr val="000000"/>
                </a:solidFill>
                <a:latin typeface="Times New Roman" pitchFamily="18" charset="0"/>
                <a:ea typeface="宋体" charset="-122"/>
              </a:rPr>
              <a:t>Show how to organize classes in </a:t>
            </a:r>
            <a:r>
              <a:rPr lang="en-US" altLang="zh-CN" dirty="0">
                <a:solidFill>
                  <a:srgbClr val="FF0000"/>
                </a:solidFill>
                <a:latin typeface="Times New Roman" pitchFamily="18" charset="0"/>
                <a:ea typeface="宋体" charset="-122"/>
              </a:rPr>
              <a:t>packages</a:t>
            </a:r>
            <a:r>
              <a:rPr lang="en-US" altLang="zh-CN" dirty="0">
                <a:solidFill>
                  <a:srgbClr val="000000"/>
                </a:solidFill>
                <a:latin typeface="Times New Roman" pitchFamily="18" charset="0"/>
                <a:ea typeface="宋体" charset="-122"/>
              </a:rPr>
              <a:t> to help manage large applications and promote reuse.</a:t>
            </a:r>
          </a:p>
        </p:txBody>
      </p:sp>
      <p:sp>
        <p:nvSpPr>
          <p:cNvPr id="4" name="Footer Placeholder 3"/>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3414249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ch08imageslides_Page_24.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descr="ch08imageslides_Page_25.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descr="ch08imageslides_Page_26.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 descr="ch08imageslides_Page_27.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 descr="ch08imageslides_Page_28.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
        <p:nvSpPr>
          <p:cNvPr id="3" name="矩形 2"/>
          <p:cNvSpPr/>
          <p:nvPr/>
        </p:nvSpPr>
        <p:spPr>
          <a:xfrm>
            <a:off x="2971800" y="1905000"/>
            <a:ext cx="16764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 descr="ch08imageslides_Page_29.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descr="ch08imageslides_Page_30.png"/>
          <p:cNvPicPr>
            <a:picLocks noGrp="1" noChangeAspect="1"/>
          </p:cNvPicPr>
          <p:nvPr isPhoto="1"/>
        </p:nvPicPr>
        <p:blipFill>
          <a:blip r:embed="rId2"/>
          <a:srcRect r="22500" b="60967"/>
          <a:stretch>
            <a:fillRect/>
          </a:stretch>
        </p:blipFill>
        <p:spPr bwMode="auto">
          <a:xfrm>
            <a:off x="-152400" y="-228600"/>
            <a:ext cx="9080193" cy="2776537"/>
          </a:xfrm>
          <a:prstGeom prst="rect">
            <a:avLst/>
          </a:prstGeom>
          <a:noFill/>
          <a:ln w="9525">
            <a:noFill/>
            <a:miter lim="800000"/>
            <a:headEnd/>
            <a:tailEnd/>
          </a:ln>
        </p:spPr>
      </p:pic>
      <p:pic>
        <p:nvPicPr>
          <p:cNvPr id="3" name="图片 2">
            <a:extLst>
              <a:ext uri="{FF2B5EF4-FFF2-40B4-BE49-F238E27FC236}">
                <a16:creationId xmlns:a16="http://schemas.microsoft.com/office/drawing/2014/main" id="{1577AC6F-13AD-0548-A2D0-CF240B44E02A}"/>
              </a:ext>
            </a:extLst>
          </p:cNvPr>
          <p:cNvPicPr>
            <a:picLocks noChangeAspect="1"/>
          </p:cNvPicPr>
          <p:nvPr/>
        </p:nvPicPr>
        <p:blipFill>
          <a:blip r:embed="rId3"/>
          <a:stretch>
            <a:fillRect/>
          </a:stretch>
        </p:blipFill>
        <p:spPr>
          <a:xfrm>
            <a:off x="1003146" y="2209800"/>
            <a:ext cx="6769100" cy="47498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 descr="ch08imageslides_Page_31.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 descr="ch08imageslides_Page_32.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 descr="ch08imageslides_Page_33.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24B5A1"/>
                </a:solidFill>
                <a:latin typeface="Arial"/>
              </a:rPr>
              <a:t>8.2  </a:t>
            </a:r>
            <a:r>
              <a:rPr lang="en-US">
                <a:solidFill>
                  <a:srgbClr val="3380E6"/>
                </a:solidFill>
                <a:latin typeface="Lucida Console"/>
              </a:rPr>
              <a:t>Time</a:t>
            </a:r>
            <a:r>
              <a:rPr lang="en-US">
                <a:solidFill>
                  <a:srgbClr val="3380E6"/>
                </a:solidFill>
                <a:latin typeface="Arial"/>
              </a:rPr>
              <a:t> Class Case Study</a:t>
            </a:r>
          </a:p>
        </p:txBody>
      </p:sp>
      <p:sp>
        <p:nvSpPr>
          <p:cNvPr id="14339"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charset="-122"/>
              </a:rPr>
              <a:t>Class </a:t>
            </a:r>
            <a:r>
              <a:rPr lang="en-US" altLang="zh-CN" dirty="0">
                <a:solidFill>
                  <a:srgbClr val="000000"/>
                </a:solidFill>
                <a:latin typeface="Lucida Console" pitchFamily="49" charset="0"/>
                <a:ea typeface="宋体" charset="-122"/>
              </a:rPr>
              <a:t>Time1</a:t>
            </a:r>
            <a:r>
              <a:rPr lang="en-US" altLang="zh-CN" dirty="0">
                <a:solidFill>
                  <a:srgbClr val="000000"/>
                </a:solidFill>
                <a:latin typeface="Times New Roman" pitchFamily="18" charset="0"/>
                <a:ea typeface="宋体" charset="-122"/>
              </a:rPr>
              <a:t> represents the time of day. </a:t>
            </a:r>
          </a:p>
          <a:p>
            <a:pPr eaLnBrk="1" hangingPunct="1"/>
            <a:r>
              <a:rPr lang="en-US" altLang="zh-CN" dirty="0">
                <a:solidFill>
                  <a:srgbClr val="000000"/>
                </a:solidFill>
                <a:latin typeface="Lucida Console" pitchFamily="49" charset="0"/>
                <a:ea typeface="宋体" charset="-122"/>
              </a:rPr>
              <a:t>private</a:t>
            </a:r>
            <a:r>
              <a:rPr lang="en-US" altLang="zh-CN" dirty="0">
                <a:solidFill>
                  <a:srgbClr val="000000"/>
                </a:solidFill>
                <a:latin typeface="Times New Roman" pitchFamily="18" charset="0"/>
                <a:ea typeface="宋体" charset="-122"/>
              </a:rPr>
              <a:t> </a:t>
            </a:r>
            <a:r>
              <a:rPr lang="en-US" altLang="zh-CN" dirty="0" err="1">
                <a:solidFill>
                  <a:srgbClr val="000000"/>
                </a:solidFill>
                <a:latin typeface="Lucida Console" pitchFamily="49" charset="0"/>
                <a:ea typeface="宋体" charset="-122"/>
              </a:rPr>
              <a:t>int</a:t>
            </a:r>
            <a:r>
              <a:rPr lang="en-US" altLang="zh-CN" dirty="0">
                <a:solidFill>
                  <a:srgbClr val="000000"/>
                </a:solidFill>
                <a:latin typeface="Times New Roman" pitchFamily="18" charset="0"/>
                <a:ea typeface="宋体" charset="-122"/>
              </a:rPr>
              <a:t> instance variables </a:t>
            </a:r>
            <a:r>
              <a:rPr lang="en-US" altLang="zh-CN" dirty="0">
                <a:solidFill>
                  <a:srgbClr val="000000"/>
                </a:solidFill>
                <a:latin typeface="Lucida Console" pitchFamily="49" charset="0"/>
                <a:ea typeface="宋体" charset="-122"/>
              </a:rPr>
              <a:t>hour</a:t>
            </a:r>
            <a:r>
              <a:rPr lang="en-US" altLang="zh-CN" dirty="0">
                <a:solidFill>
                  <a:srgbClr val="000000"/>
                </a:solidFill>
                <a:latin typeface="Times New Roman" pitchFamily="18" charset="0"/>
                <a:ea typeface="宋体" charset="-122"/>
              </a:rPr>
              <a:t>, </a:t>
            </a:r>
            <a:r>
              <a:rPr lang="en-US" altLang="zh-CN" dirty="0">
                <a:solidFill>
                  <a:srgbClr val="000000"/>
                </a:solidFill>
                <a:latin typeface="Lucida Console" pitchFamily="49" charset="0"/>
                <a:ea typeface="宋体" charset="-122"/>
              </a:rPr>
              <a:t>minute</a:t>
            </a:r>
            <a:r>
              <a:rPr lang="en-US" altLang="zh-CN" dirty="0">
                <a:solidFill>
                  <a:srgbClr val="000000"/>
                </a:solidFill>
                <a:latin typeface="Times New Roman" pitchFamily="18" charset="0"/>
                <a:ea typeface="宋体" charset="-122"/>
              </a:rPr>
              <a:t> and </a:t>
            </a:r>
            <a:r>
              <a:rPr lang="en-US" altLang="zh-CN" dirty="0">
                <a:solidFill>
                  <a:srgbClr val="000000"/>
                </a:solidFill>
                <a:latin typeface="Lucida Console" pitchFamily="49" charset="0"/>
                <a:ea typeface="宋体" charset="-122"/>
              </a:rPr>
              <a:t>second</a:t>
            </a:r>
            <a:r>
              <a:rPr lang="en-US" altLang="zh-CN" dirty="0">
                <a:solidFill>
                  <a:srgbClr val="000000"/>
                </a:solidFill>
                <a:latin typeface="Times New Roman" pitchFamily="18" charset="0"/>
                <a:ea typeface="宋体" charset="-122"/>
              </a:rPr>
              <a:t> represent the time in universal-time format (24-hour clock format in which hours are in the range 0–23). </a:t>
            </a:r>
          </a:p>
          <a:p>
            <a:pPr eaLnBrk="1" hangingPunct="1"/>
            <a:r>
              <a:rPr lang="en-US" altLang="zh-CN" dirty="0">
                <a:solidFill>
                  <a:srgbClr val="000000"/>
                </a:solidFill>
                <a:latin typeface="Lucida Console" pitchFamily="49" charset="0"/>
                <a:ea typeface="宋体" charset="-122"/>
              </a:rPr>
              <a:t>public</a:t>
            </a:r>
            <a:r>
              <a:rPr lang="en-US" altLang="zh-CN" dirty="0">
                <a:solidFill>
                  <a:srgbClr val="000000"/>
                </a:solidFill>
                <a:latin typeface="Times New Roman" pitchFamily="18" charset="0"/>
                <a:ea typeface="宋体" charset="-122"/>
              </a:rPr>
              <a:t> methods </a:t>
            </a:r>
            <a:r>
              <a:rPr lang="en-US" altLang="zh-CN" dirty="0" err="1">
                <a:solidFill>
                  <a:srgbClr val="000000"/>
                </a:solidFill>
                <a:latin typeface="Lucida Console" pitchFamily="49" charset="0"/>
                <a:ea typeface="宋体" charset="-122"/>
              </a:rPr>
              <a:t>setTime</a:t>
            </a:r>
            <a:r>
              <a:rPr lang="en-US" altLang="zh-CN" dirty="0">
                <a:solidFill>
                  <a:srgbClr val="000000"/>
                </a:solidFill>
                <a:latin typeface="Times New Roman" pitchFamily="18" charset="0"/>
                <a:ea typeface="宋体" charset="-122"/>
              </a:rPr>
              <a:t>, </a:t>
            </a:r>
            <a:r>
              <a:rPr lang="en-US" altLang="zh-CN" dirty="0" err="1">
                <a:solidFill>
                  <a:srgbClr val="000000"/>
                </a:solidFill>
                <a:latin typeface="Lucida Console" pitchFamily="49" charset="0"/>
                <a:ea typeface="宋体" charset="-122"/>
              </a:rPr>
              <a:t>toUniversalString</a:t>
            </a:r>
            <a:r>
              <a:rPr lang="en-US" altLang="zh-CN" dirty="0">
                <a:solidFill>
                  <a:srgbClr val="000000"/>
                </a:solidFill>
                <a:latin typeface="Times New Roman" pitchFamily="18" charset="0"/>
                <a:ea typeface="宋体" charset="-122"/>
              </a:rPr>
              <a:t> and </a:t>
            </a:r>
            <a:r>
              <a:rPr lang="en-US" altLang="zh-CN" dirty="0" err="1">
                <a:solidFill>
                  <a:srgbClr val="000000"/>
                </a:solidFill>
                <a:latin typeface="Lucida Console" pitchFamily="49" charset="0"/>
                <a:ea typeface="宋体" charset="-122"/>
              </a:rPr>
              <a:t>toString</a:t>
            </a:r>
            <a:r>
              <a:rPr lang="en-US" altLang="zh-CN" dirty="0">
                <a:solidFill>
                  <a:srgbClr val="000000"/>
                </a:solidFill>
                <a:latin typeface="Times New Roman" pitchFamily="18" charset="0"/>
                <a:ea typeface="宋体" charset="-122"/>
              </a:rPr>
              <a:t>. </a:t>
            </a:r>
          </a:p>
          <a:p>
            <a:pPr lvl="1" eaLnBrk="1" hangingPunct="1"/>
            <a:r>
              <a:rPr lang="en-US" altLang="zh-CN" dirty="0">
                <a:solidFill>
                  <a:srgbClr val="000000"/>
                </a:solidFill>
                <a:latin typeface="Times New Roman" pitchFamily="18" charset="0"/>
                <a:ea typeface="宋体" charset="-122"/>
              </a:rPr>
              <a:t>Called the </a:t>
            </a:r>
            <a:r>
              <a:rPr lang="en-US" altLang="zh-CN" dirty="0">
                <a:solidFill>
                  <a:srgbClr val="0000FF"/>
                </a:solidFill>
                <a:latin typeface="LucidaSansTypewriter" pitchFamily="49" charset="0"/>
                <a:ea typeface="宋体" charset="-122"/>
              </a:rPr>
              <a:t>public</a:t>
            </a:r>
            <a:r>
              <a:rPr lang="en-US" altLang="zh-CN" dirty="0">
                <a:solidFill>
                  <a:srgbClr val="000000"/>
                </a:solidFill>
                <a:latin typeface="Times New Roman" pitchFamily="18" charset="0"/>
                <a:ea typeface="宋体" charset="-122"/>
              </a:rPr>
              <a:t> </a:t>
            </a:r>
            <a:r>
              <a:rPr lang="en-US" altLang="zh-CN" dirty="0">
                <a:solidFill>
                  <a:srgbClr val="0000FF"/>
                </a:solidFill>
                <a:latin typeface="Times New Roman" pitchFamily="18" charset="0"/>
                <a:ea typeface="宋体" charset="-122"/>
              </a:rPr>
              <a:t>services</a:t>
            </a:r>
            <a:r>
              <a:rPr lang="en-US" altLang="zh-CN" dirty="0">
                <a:solidFill>
                  <a:srgbClr val="000000"/>
                </a:solidFill>
                <a:latin typeface="Times New Roman" pitchFamily="18" charset="0"/>
                <a:ea typeface="宋体" charset="-122"/>
              </a:rPr>
              <a:t> or the </a:t>
            </a:r>
            <a:r>
              <a:rPr lang="en-US" altLang="zh-CN" dirty="0">
                <a:solidFill>
                  <a:srgbClr val="0000FF"/>
                </a:solidFill>
                <a:latin typeface="LucidaSansTypewriter" pitchFamily="49" charset="0"/>
                <a:ea typeface="宋体" charset="-122"/>
              </a:rPr>
              <a:t>public</a:t>
            </a:r>
            <a:r>
              <a:rPr lang="en-US" altLang="zh-CN" dirty="0">
                <a:solidFill>
                  <a:srgbClr val="000000"/>
                </a:solidFill>
                <a:latin typeface="Times New Roman" pitchFamily="18" charset="0"/>
                <a:ea typeface="宋体" charset="-122"/>
              </a:rPr>
              <a:t> </a:t>
            </a:r>
            <a:r>
              <a:rPr lang="en-US" altLang="zh-CN" dirty="0">
                <a:solidFill>
                  <a:srgbClr val="0000FF"/>
                </a:solidFill>
                <a:latin typeface="Times New Roman" pitchFamily="18" charset="0"/>
                <a:ea typeface="宋体" charset="-122"/>
              </a:rPr>
              <a:t>interface</a:t>
            </a:r>
            <a:r>
              <a:rPr lang="en-US" altLang="zh-CN" dirty="0">
                <a:solidFill>
                  <a:srgbClr val="000000"/>
                </a:solidFill>
                <a:latin typeface="Times New Roman" pitchFamily="18" charset="0"/>
                <a:ea typeface="宋体" charset="-122"/>
              </a:rPr>
              <a:t> that the class provides to its clients.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descr="ch08imageslides_Page_34.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 descr="ch08imageslides_Page_35.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8.6  </a:t>
            </a:r>
            <a:r>
              <a:rPr lang="en-US">
                <a:solidFill>
                  <a:srgbClr val="3380E6"/>
                </a:solidFill>
                <a:latin typeface="Arial"/>
              </a:rPr>
              <a:t>Default and No-Argument Constructors</a:t>
            </a:r>
          </a:p>
        </p:txBody>
      </p:sp>
      <p:sp>
        <p:nvSpPr>
          <p:cNvPr id="59395" name="Text Placeholder 2"/>
          <p:cNvSpPr>
            <a:spLocks noGrp="1"/>
          </p:cNvSpPr>
          <p:nvPr>
            <p:ph type="body" idx="1"/>
          </p:nvPr>
        </p:nvSpPr>
        <p:spPr/>
        <p:txBody>
          <a:bodyPr/>
          <a:lstStyle/>
          <a:p>
            <a:pPr eaLnBrk="1" hangingPunct="1">
              <a:lnSpc>
                <a:spcPct val="80000"/>
              </a:lnSpc>
            </a:pPr>
            <a:r>
              <a:rPr lang="en-US" altLang="zh-CN" sz="2300" dirty="0">
                <a:solidFill>
                  <a:srgbClr val="000000"/>
                </a:solidFill>
                <a:latin typeface="Times New Roman" pitchFamily="18" charset="0"/>
                <a:ea typeface="宋体" charset="-122"/>
              </a:rPr>
              <a:t>Every class must have at least one constructor. </a:t>
            </a:r>
          </a:p>
          <a:p>
            <a:pPr eaLnBrk="1" hangingPunct="1">
              <a:lnSpc>
                <a:spcPct val="80000"/>
              </a:lnSpc>
            </a:pPr>
            <a:r>
              <a:rPr lang="en-US" altLang="zh-CN" sz="2300" dirty="0">
                <a:solidFill>
                  <a:srgbClr val="FF0000"/>
                </a:solidFill>
                <a:latin typeface="Times New Roman" pitchFamily="18" charset="0"/>
                <a:ea typeface="宋体" charset="-122"/>
              </a:rPr>
              <a:t>If you do not provide any constructors in a class’s declaration, the compiler creates a default constructor that takes no arguments when it’s invoked. </a:t>
            </a:r>
          </a:p>
          <a:p>
            <a:pPr eaLnBrk="1" hangingPunct="1">
              <a:lnSpc>
                <a:spcPct val="80000"/>
              </a:lnSpc>
            </a:pPr>
            <a:r>
              <a:rPr lang="en-US" altLang="zh-CN" sz="2300" dirty="0">
                <a:solidFill>
                  <a:srgbClr val="000000"/>
                </a:solidFill>
                <a:latin typeface="Times New Roman" pitchFamily="18" charset="0"/>
                <a:ea typeface="宋体" charset="-122"/>
              </a:rPr>
              <a:t>The default constructor initializes the instance variables to the initial values specified in their declarations or to their default values (zero for primitive numeric types, </a:t>
            </a:r>
            <a:r>
              <a:rPr lang="en-US" altLang="zh-CN" sz="2300" dirty="0">
                <a:solidFill>
                  <a:srgbClr val="000000"/>
                </a:solidFill>
                <a:latin typeface="Lucida Console" pitchFamily="49" charset="0"/>
                <a:ea typeface="宋体" charset="-122"/>
              </a:rPr>
              <a:t>false</a:t>
            </a:r>
            <a:r>
              <a:rPr lang="en-US" altLang="zh-CN" sz="2300" dirty="0">
                <a:solidFill>
                  <a:srgbClr val="000000"/>
                </a:solidFill>
                <a:latin typeface="Times New Roman" pitchFamily="18" charset="0"/>
                <a:ea typeface="宋体" charset="-122"/>
              </a:rPr>
              <a:t> for </a:t>
            </a:r>
            <a:r>
              <a:rPr lang="en-US" altLang="zh-CN" sz="2300" dirty="0" err="1">
                <a:solidFill>
                  <a:srgbClr val="000000"/>
                </a:solidFill>
                <a:latin typeface="Lucida Console" pitchFamily="49" charset="0"/>
                <a:ea typeface="宋体" charset="-122"/>
              </a:rPr>
              <a:t>boolean</a:t>
            </a:r>
            <a:r>
              <a:rPr lang="en-US" altLang="zh-CN" sz="2300" dirty="0">
                <a:solidFill>
                  <a:srgbClr val="000000"/>
                </a:solidFill>
                <a:latin typeface="Times New Roman" pitchFamily="18" charset="0"/>
                <a:ea typeface="宋体" charset="-122"/>
              </a:rPr>
              <a:t> values and </a:t>
            </a:r>
            <a:r>
              <a:rPr lang="en-US" altLang="zh-CN" sz="2300" dirty="0">
                <a:solidFill>
                  <a:srgbClr val="000000"/>
                </a:solidFill>
                <a:latin typeface="Lucida Console" pitchFamily="49" charset="0"/>
                <a:ea typeface="宋体" charset="-122"/>
              </a:rPr>
              <a:t>null</a:t>
            </a:r>
            <a:r>
              <a:rPr lang="en-US" altLang="zh-CN" sz="2300" dirty="0">
                <a:solidFill>
                  <a:srgbClr val="000000"/>
                </a:solidFill>
                <a:latin typeface="Times New Roman" pitchFamily="18" charset="0"/>
                <a:ea typeface="宋体" charset="-122"/>
              </a:rPr>
              <a:t> for references). </a:t>
            </a:r>
          </a:p>
          <a:p>
            <a:pPr eaLnBrk="1" hangingPunct="1">
              <a:lnSpc>
                <a:spcPct val="80000"/>
              </a:lnSpc>
            </a:pPr>
            <a:r>
              <a:rPr lang="en-US" altLang="zh-CN" sz="2300" dirty="0">
                <a:solidFill>
                  <a:srgbClr val="FF0000"/>
                </a:solidFill>
                <a:latin typeface="Times New Roman" pitchFamily="18" charset="0"/>
                <a:ea typeface="宋体" charset="-122"/>
              </a:rPr>
              <a:t>If your class declares constructors, the compiler will not create a default constructor. </a:t>
            </a:r>
          </a:p>
          <a:p>
            <a:pPr lvl="1" eaLnBrk="1" hangingPunct="1">
              <a:lnSpc>
                <a:spcPct val="80000"/>
              </a:lnSpc>
            </a:pPr>
            <a:r>
              <a:rPr lang="en-US" altLang="zh-CN" sz="2000" dirty="0">
                <a:solidFill>
                  <a:srgbClr val="000000"/>
                </a:solidFill>
                <a:latin typeface="Times New Roman" pitchFamily="18" charset="0"/>
                <a:ea typeface="宋体" charset="-122"/>
              </a:rPr>
              <a:t>In this case, you must declare a no-argument constructor if default initialization is required. </a:t>
            </a:r>
          </a:p>
          <a:p>
            <a:pPr lvl="1" eaLnBrk="1" hangingPunct="1">
              <a:lnSpc>
                <a:spcPct val="80000"/>
              </a:lnSpc>
            </a:pPr>
            <a:r>
              <a:rPr lang="en-US" altLang="zh-CN" sz="2000" dirty="0">
                <a:solidFill>
                  <a:srgbClr val="000000"/>
                </a:solidFill>
                <a:latin typeface="Times New Roman" pitchFamily="18" charset="0"/>
                <a:ea typeface="宋体" charset="-122"/>
              </a:rPr>
              <a:t>Like a default constructor, a no-argument constructor is invoked with empty parentheses.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descr="ch08imageslides_Page_31.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 descr="ch08imageslides_Page_37.png"/>
          <p:cNvPicPr>
            <a:picLocks noGrp="1" noChangeAspect="1"/>
          </p:cNvPicPr>
          <p:nvPr isPhoto="1"/>
        </p:nvPicPr>
        <p:blipFill>
          <a:blip r:embed="rId2"/>
          <a:srcRect r="22500" b="51358"/>
          <a:stretch>
            <a:fillRect/>
          </a:stretch>
        </p:blipFill>
        <p:spPr bwMode="auto">
          <a:xfrm>
            <a:off x="-457200" y="685800"/>
            <a:ext cx="9886245" cy="3767137"/>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24B5A1"/>
                </a:solidFill>
                <a:latin typeface="Arial"/>
              </a:rPr>
              <a:t>8.7  </a:t>
            </a:r>
            <a:r>
              <a:rPr lang="en-US">
                <a:solidFill>
                  <a:srgbClr val="3380E6"/>
                </a:solidFill>
                <a:latin typeface="Arial"/>
              </a:rPr>
              <a:t>Notes on </a:t>
            </a:r>
            <a:r>
              <a:rPr lang="en-US" i="1">
                <a:solidFill>
                  <a:srgbClr val="3380E6"/>
                </a:solidFill>
                <a:latin typeface="Arial"/>
              </a:rPr>
              <a:t>Set and Get Methods</a:t>
            </a:r>
          </a:p>
        </p:txBody>
      </p:sp>
      <p:sp>
        <p:nvSpPr>
          <p:cNvPr id="62467" name="Text Placeholder 2"/>
          <p:cNvSpPr>
            <a:spLocks noGrp="1"/>
          </p:cNvSpPr>
          <p:nvPr>
            <p:ph type="body" idx="1"/>
          </p:nvPr>
        </p:nvSpPr>
        <p:spPr/>
        <p:txBody>
          <a:bodyPr/>
          <a:lstStyle/>
          <a:p>
            <a:pPr eaLnBrk="1" hangingPunct="1"/>
            <a:r>
              <a:rPr lang="en-US" altLang="zh-CN">
                <a:solidFill>
                  <a:srgbClr val="000000"/>
                </a:solidFill>
                <a:latin typeface="Times New Roman" pitchFamily="18" charset="0"/>
                <a:ea typeface="宋体" charset="-122"/>
              </a:rPr>
              <a:t>Classes often provide </a:t>
            </a:r>
            <a:r>
              <a:rPr lang="en-US" altLang="zh-CN">
                <a:solidFill>
                  <a:srgbClr val="000000"/>
                </a:solidFill>
                <a:latin typeface="Lucida Console" pitchFamily="49" charset="0"/>
                <a:ea typeface="宋体" charset="-122"/>
              </a:rPr>
              <a:t>public</a:t>
            </a:r>
            <a:r>
              <a:rPr lang="en-US" altLang="zh-CN">
                <a:solidFill>
                  <a:srgbClr val="000000"/>
                </a:solidFill>
                <a:latin typeface="Times New Roman" pitchFamily="18" charset="0"/>
                <a:ea typeface="宋体" charset="-122"/>
              </a:rPr>
              <a:t> methods to allow clients of the class to </a:t>
            </a:r>
            <a:r>
              <a:rPr lang="en-US" altLang="zh-CN" i="1">
                <a:solidFill>
                  <a:srgbClr val="000000"/>
                </a:solidFill>
                <a:latin typeface="Times New Roman" pitchFamily="18" charset="0"/>
                <a:ea typeface="宋体" charset="-122"/>
              </a:rPr>
              <a:t>set </a:t>
            </a:r>
            <a:r>
              <a:rPr lang="en-US" altLang="zh-CN">
                <a:solidFill>
                  <a:srgbClr val="000000"/>
                </a:solidFill>
                <a:latin typeface="Times New Roman" pitchFamily="18" charset="0"/>
                <a:ea typeface="宋体" charset="-122"/>
              </a:rPr>
              <a:t>(i.e., assign values to) or </a:t>
            </a:r>
            <a:r>
              <a:rPr lang="en-US" altLang="zh-CN" i="1">
                <a:solidFill>
                  <a:srgbClr val="000000"/>
                </a:solidFill>
                <a:latin typeface="Times New Roman" pitchFamily="18" charset="0"/>
                <a:ea typeface="宋体" charset="-122"/>
              </a:rPr>
              <a:t>get </a:t>
            </a:r>
            <a:r>
              <a:rPr lang="en-US" altLang="zh-CN">
                <a:solidFill>
                  <a:srgbClr val="000000"/>
                </a:solidFill>
                <a:latin typeface="Times New Roman" pitchFamily="18" charset="0"/>
                <a:ea typeface="宋体" charset="-122"/>
              </a:rPr>
              <a:t>(i.e., obtain the values of) </a:t>
            </a:r>
            <a:r>
              <a:rPr lang="en-US" altLang="zh-CN">
                <a:solidFill>
                  <a:srgbClr val="000000"/>
                </a:solidFill>
                <a:latin typeface="Lucida Console" pitchFamily="49" charset="0"/>
                <a:ea typeface="宋体" charset="-122"/>
              </a:rPr>
              <a:t>private</a:t>
            </a:r>
            <a:r>
              <a:rPr lang="en-US" altLang="zh-CN">
                <a:solidFill>
                  <a:srgbClr val="000000"/>
                </a:solidFill>
                <a:latin typeface="Times New Roman" pitchFamily="18" charset="0"/>
                <a:ea typeface="宋体" charset="-122"/>
              </a:rPr>
              <a:t> instance variables. </a:t>
            </a:r>
          </a:p>
          <a:p>
            <a:pPr eaLnBrk="1" hangingPunct="1"/>
            <a:r>
              <a:rPr lang="en-US" altLang="zh-CN" i="1">
                <a:solidFill>
                  <a:srgbClr val="000000"/>
                </a:solidFill>
                <a:latin typeface="Times New Roman" pitchFamily="18" charset="0"/>
                <a:ea typeface="宋体" charset="-122"/>
              </a:rPr>
              <a:t>Set </a:t>
            </a:r>
            <a:r>
              <a:rPr lang="en-US" altLang="zh-CN">
                <a:solidFill>
                  <a:srgbClr val="000000"/>
                </a:solidFill>
                <a:latin typeface="Times New Roman" pitchFamily="18" charset="0"/>
                <a:ea typeface="宋体" charset="-122"/>
              </a:rPr>
              <a:t>methods are also commonly called </a:t>
            </a:r>
            <a:r>
              <a:rPr lang="en-US" altLang="zh-CN">
                <a:solidFill>
                  <a:srgbClr val="0000FF"/>
                </a:solidFill>
                <a:latin typeface="Times New Roman" pitchFamily="18" charset="0"/>
                <a:ea typeface="宋体" charset="-122"/>
              </a:rPr>
              <a:t>mutator methods</a:t>
            </a:r>
            <a:r>
              <a:rPr lang="en-US" altLang="zh-CN">
                <a:solidFill>
                  <a:srgbClr val="000000"/>
                </a:solidFill>
                <a:latin typeface="Times New Roman" pitchFamily="18" charset="0"/>
                <a:ea typeface="宋体" charset="-122"/>
              </a:rPr>
              <a:t>, because they typically change an object’s state—i.e., modify the values of instance variables. </a:t>
            </a:r>
          </a:p>
          <a:p>
            <a:pPr eaLnBrk="1" hangingPunct="1"/>
            <a:r>
              <a:rPr lang="en-US" altLang="zh-CN" i="1">
                <a:solidFill>
                  <a:srgbClr val="000000"/>
                </a:solidFill>
                <a:latin typeface="Times New Roman" pitchFamily="18" charset="0"/>
                <a:ea typeface="宋体" charset="-122"/>
              </a:rPr>
              <a:t>Get </a:t>
            </a:r>
            <a:r>
              <a:rPr lang="en-US" altLang="zh-CN">
                <a:solidFill>
                  <a:srgbClr val="000000"/>
                </a:solidFill>
                <a:latin typeface="Times New Roman" pitchFamily="18" charset="0"/>
                <a:ea typeface="宋体" charset="-122"/>
              </a:rPr>
              <a:t>methods are also commonly called </a:t>
            </a:r>
            <a:r>
              <a:rPr lang="en-US" altLang="zh-CN">
                <a:solidFill>
                  <a:srgbClr val="0000FF"/>
                </a:solidFill>
                <a:latin typeface="Times New Roman" pitchFamily="18" charset="0"/>
                <a:ea typeface="宋体" charset="-122"/>
              </a:rPr>
              <a:t>accessor methods</a:t>
            </a:r>
            <a:r>
              <a:rPr lang="en-US" altLang="zh-CN">
                <a:solidFill>
                  <a:srgbClr val="000000"/>
                </a:solidFill>
                <a:latin typeface="Times New Roman" pitchFamily="18" charset="0"/>
                <a:ea typeface="宋体" charset="-122"/>
              </a:rPr>
              <a:t> or </a:t>
            </a:r>
            <a:r>
              <a:rPr lang="en-US" altLang="zh-CN">
                <a:solidFill>
                  <a:srgbClr val="0000FF"/>
                </a:solidFill>
                <a:latin typeface="Times New Roman" pitchFamily="18" charset="0"/>
                <a:ea typeface="宋体" charset="-122"/>
              </a:rPr>
              <a:t>query methods</a:t>
            </a:r>
            <a:r>
              <a:rPr lang="en-US" altLang="zh-CN">
                <a:solidFill>
                  <a:srgbClr val="000000"/>
                </a:solidFill>
                <a:latin typeface="Times New Roman" pitchFamily="18" charset="0"/>
                <a:ea typeface="宋体" charset="-122"/>
              </a:rPr>
              <a:t>.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8.7  </a:t>
            </a:r>
            <a:r>
              <a:rPr lang="en-US">
                <a:solidFill>
                  <a:srgbClr val="3380E6"/>
                </a:solidFill>
                <a:latin typeface="Arial"/>
              </a:rPr>
              <a:t>Notes on </a:t>
            </a:r>
            <a:r>
              <a:rPr lang="en-US" i="1">
                <a:solidFill>
                  <a:srgbClr val="3380E6"/>
                </a:solidFill>
                <a:latin typeface="Arial"/>
              </a:rPr>
              <a:t>Set and Get Methods (Cont.)</a:t>
            </a:r>
          </a:p>
        </p:txBody>
      </p:sp>
      <p:sp>
        <p:nvSpPr>
          <p:cNvPr id="63491" name="Text Placeholder 2"/>
          <p:cNvSpPr>
            <a:spLocks noGrp="1"/>
          </p:cNvSpPr>
          <p:nvPr>
            <p:ph type="body" idx="1"/>
          </p:nvPr>
        </p:nvSpPr>
        <p:spPr/>
        <p:txBody>
          <a:bodyPr/>
          <a:lstStyle/>
          <a:p>
            <a:pPr eaLnBrk="1" hangingPunct="1">
              <a:lnSpc>
                <a:spcPct val="90000"/>
              </a:lnSpc>
            </a:pPr>
            <a:r>
              <a:rPr lang="en-US" altLang="zh-CN" sz="2500">
                <a:solidFill>
                  <a:srgbClr val="000000"/>
                </a:solidFill>
                <a:latin typeface="Times New Roman" pitchFamily="18" charset="0"/>
                <a:ea typeface="宋体" charset="-122"/>
              </a:rPr>
              <a:t>It would seem that providing </a:t>
            </a:r>
            <a:r>
              <a:rPr lang="en-US" altLang="zh-CN" sz="2500" i="1">
                <a:solidFill>
                  <a:srgbClr val="000000"/>
                </a:solidFill>
                <a:latin typeface="Times New Roman" pitchFamily="18" charset="0"/>
                <a:ea typeface="宋体" charset="-122"/>
              </a:rPr>
              <a:t>set </a:t>
            </a:r>
            <a:r>
              <a:rPr lang="en-US" altLang="zh-CN" sz="2500">
                <a:solidFill>
                  <a:srgbClr val="000000"/>
                </a:solidFill>
                <a:latin typeface="Times New Roman" pitchFamily="18" charset="0"/>
                <a:ea typeface="宋体" charset="-122"/>
              </a:rPr>
              <a:t>and</a:t>
            </a:r>
            <a:r>
              <a:rPr lang="en-US" altLang="zh-CN" sz="2500" i="1">
                <a:solidFill>
                  <a:srgbClr val="000000"/>
                </a:solidFill>
                <a:latin typeface="Times New Roman" pitchFamily="18" charset="0"/>
                <a:ea typeface="宋体" charset="-122"/>
              </a:rPr>
              <a:t> get </a:t>
            </a:r>
            <a:r>
              <a:rPr lang="en-US" altLang="zh-CN" sz="2500">
                <a:solidFill>
                  <a:srgbClr val="000000"/>
                </a:solidFill>
                <a:latin typeface="Times New Roman" pitchFamily="18" charset="0"/>
                <a:ea typeface="宋体" charset="-122"/>
              </a:rPr>
              <a:t>capabilities is essentially the same as making the instance variables </a:t>
            </a:r>
            <a:r>
              <a:rPr lang="en-US" altLang="zh-CN" sz="2500">
                <a:solidFill>
                  <a:srgbClr val="000000"/>
                </a:solidFill>
                <a:latin typeface="Lucida Console" pitchFamily="49" charset="0"/>
                <a:ea typeface="宋体" charset="-122"/>
              </a:rPr>
              <a:t>public</a:t>
            </a:r>
            <a:r>
              <a:rPr lang="en-US" altLang="zh-CN" sz="2500">
                <a:solidFill>
                  <a:srgbClr val="000000"/>
                </a:solidFill>
                <a:latin typeface="Times New Roman" pitchFamily="18" charset="0"/>
                <a:ea typeface="宋体" charset="-122"/>
              </a:rPr>
              <a:t>. </a:t>
            </a:r>
          </a:p>
          <a:p>
            <a:pPr lvl="1" eaLnBrk="1" hangingPunct="1">
              <a:lnSpc>
                <a:spcPct val="90000"/>
              </a:lnSpc>
            </a:pPr>
            <a:r>
              <a:rPr lang="en-US" altLang="zh-CN" sz="2100">
                <a:solidFill>
                  <a:srgbClr val="000000"/>
                </a:solidFill>
                <a:latin typeface="Times New Roman" pitchFamily="18" charset="0"/>
                <a:ea typeface="宋体" charset="-122"/>
              </a:rPr>
              <a:t>A </a:t>
            </a:r>
            <a:r>
              <a:rPr lang="en-US" altLang="zh-CN" sz="2100">
                <a:solidFill>
                  <a:srgbClr val="000000"/>
                </a:solidFill>
                <a:latin typeface="Lucida Console" pitchFamily="49" charset="0"/>
                <a:ea typeface="宋体" charset="-122"/>
              </a:rPr>
              <a:t>public</a:t>
            </a:r>
            <a:r>
              <a:rPr lang="en-US" altLang="zh-CN" sz="2100">
                <a:solidFill>
                  <a:srgbClr val="000000"/>
                </a:solidFill>
                <a:latin typeface="Times New Roman" pitchFamily="18" charset="0"/>
                <a:ea typeface="宋体" charset="-122"/>
              </a:rPr>
              <a:t> instance variable can be read or written by any method that has a reference to an object that contains that variable. </a:t>
            </a:r>
          </a:p>
          <a:p>
            <a:pPr lvl="1" eaLnBrk="1" hangingPunct="1">
              <a:lnSpc>
                <a:spcPct val="90000"/>
              </a:lnSpc>
            </a:pPr>
            <a:r>
              <a:rPr lang="en-US" altLang="zh-CN" sz="2100">
                <a:solidFill>
                  <a:srgbClr val="000000"/>
                </a:solidFill>
                <a:latin typeface="Times New Roman" pitchFamily="18" charset="0"/>
                <a:ea typeface="宋体" charset="-122"/>
              </a:rPr>
              <a:t>If an instance variable is declared </a:t>
            </a:r>
            <a:r>
              <a:rPr lang="en-US" altLang="zh-CN" sz="2100">
                <a:solidFill>
                  <a:srgbClr val="000000"/>
                </a:solidFill>
                <a:latin typeface="Lucida Console" pitchFamily="49" charset="0"/>
                <a:ea typeface="宋体" charset="-122"/>
              </a:rPr>
              <a:t>private</a:t>
            </a:r>
            <a:r>
              <a:rPr lang="en-US" altLang="zh-CN" sz="2100">
                <a:solidFill>
                  <a:srgbClr val="000000"/>
                </a:solidFill>
                <a:latin typeface="Times New Roman" pitchFamily="18" charset="0"/>
                <a:ea typeface="宋体" charset="-122"/>
              </a:rPr>
              <a:t>, a </a:t>
            </a:r>
            <a:r>
              <a:rPr lang="en-US" altLang="zh-CN" sz="2100">
                <a:solidFill>
                  <a:srgbClr val="000000"/>
                </a:solidFill>
                <a:latin typeface="Lucida Console" pitchFamily="49" charset="0"/>
                <a:ea typeface="宋体" charset="-122"/>
              </a:rPr>
              <a:t>public</a:t>
            </a:r>
            <a:r>
              <a:rPr lang="en-US" altLang="zh-CN" sz="2100">
                <a:solidFill>
                  <a:srgbClr val="000000"/>
                </a:solidFill>
                <a:latin typeface="Times New Roman" pitchFamily="18" charset="0"/>
                <a:ea typeface="宋体" charset="-122"/>
              </a:rPr>
              <a:t> </a:t>
            </a:r>
            <a:r>
              <a:rPr lang="en-US" altLang="zh-CN" sz="2100" i="1">
                <a:solidFill>
                  <a:srgbClr val="000000"/>
                </a:solidFill>
                <a:latin typeface="Times New Roman" pitchFamily="18" charset="0"/>
                <a:ea typeface="宋体" charset="-122"/>
              </a:rPr>
              <a:t>get </a:t>
            </a:r>
            <a:r>
              <a:rPr lang="en-US" altLang="zh-CN" sz="2100">
                <a:solidFill>
                  <a:srgbClr val="000000"/>
                </a:solidFill>
                <a:latin typeface="Times New Roman" pitchFamily="18" charset="0"/>
                <a:ea typeface="宋体" charset="-122"/>
              </a:rPr>
              <a:t>method certainly allows other methods to access it, but the </a:t>
            </a:r>
            <a:r>
              <a:rPr lang="en-US" altLang="zh-CN" sz="2100" i="1">
                <a:solidFill>
                  <a:srgbClr val="000000"/>
                </a:solidFill>
                <a:latin typeface="Times New Roman" pitchFamily="18" charset="0"/>
                <a:ea typeface="宋体" charset="-122"/>
              </a:rPr>
              <a:t>get</a:t>
            </a:r>
            <a:r>
              <a:rPr lang="en-US" altLang="zh-CN" sz="2100">
                <a:solidFill>
                  <a:srgbClr val="000000"/>
                </a:solidFill>
                <a:latin typeface="Times New Roman" pitchFamily="18" charset="0"/>
                <a:ea typeface="宋体" charset="-122"/>
              </a:rPr>
              <a:t> method can control how the client can access it. </a:t>
            </a:r>
          </a:p>
          <a:p>
            <a:pPr lvl="1" eaLnBrk="1" hangingPunct="1">
              <a:lnSpc>
                <a:spcPct val="90000"/>
              </a:lnSpc>
            </a:pPr>
            <a:r>
              <a:rPr lang="en-US" altLang="zh-CN" sz="2100">
                <a:solidFill>
                  <a:srgbClr val="000000"/>
                </a:solidFill>
                <a:latin typeface="Times New Roman" pitchFamily="18" charset="0"/>
                <a:ea typeface="宋体" charset="-122"/>
              </a:rPr>
              <a:t>A </a:t>
            </a:r>
            <a:r>
              <a:rPr lang="en-US" altLang="zh-CN" sz="2100">
                <a:solidFill>
                  <a:srgbClr val="000000"/>
                </a:solidFill>
                <a:latin typeface="Lucida Console" pitchFamily="49" charset="0"/>
                <a:ea typeface="宋体" charset="-122"/>
              </a:rPr>
              <a:t>public</a:t>
            </a:r>
            <a:r>
              <a:rPr lang="en-US" altLang="zh-CN" sz="2100">
                <a:solidFill>
                  <a:srgbClr val="000000"/>
                </a:solidFill>
                <a:latin typeface="Times New Roman" pitchFamily="18" charset="0"/>
                <a:ea typeface="宋体" charset="-122"/>
              </a:rPr>
              <a:t> </a:t>
            </a:r>
            <a:r>
              <a:rPr lang="en-US" altLang="zh-CN" sz="2100" i="1">
                <a:solidFill>
                  <a:srgbClr val="000000"/>
                </a:solidFill>
                <a:latin typeface="Times New Roman" pitchFamily="18" charset="0"/>
                <a:ea typeface="宋体" charset="-122"/>
              </a:rPr>
              <a:t>set </a:t>
            </a:r>
            <a:r>
              <a:rPr lang="en-US" altLang="zh-CN" sz="2100">
                <a:solidFill>
                  <a:srgbClr val="000000"/>
                </a:solidFill>
                <a:latin typeface="Times New Roman" pitchFamily="18" charset="0"/>
                <a:ea typeface="宋体" charset="-122"/>
              </a:rPr>
              <a:t>method can—and should—carefully scrutinize at-tempts to modify the variable’s value to ensure valid values. </a:t>
            </a:r>
          </a:p>
          <a:p>
            <a:pPr eaLnBrk="1" hangingPunct="1">
              <a:lnSpc>
                <a:spcPct val="90000"/>
              </a:lnSpc>
            </a:pPr>
            <a:r>
              <a:rPr lang="en-US" altLang="zh-CN" sz="2500">
                <a:solidFill>
                  <a:srgbClr val="000000"/>
                </a:solidFill>
                <a:latin typeface="Times New Roman" pitchFamily="18" charset="0"/>
                <a:ea typeface="宋体" charset="-122"/>
              </a:rPr>
              <a:t>Although </a:t>
            </a:r>
            <a:r>
              <a:rPr lang="en-US" altLang="zh-CN" sz="2500" i="1">
                <a:solidFill>
                  <a:srgbClr val="000000"/>
                </a:solidFill>
                <a:latin typeface="Times New Roman" pitchFamily="18" charset="0"/>
                <a:ea typeface="宋体" charset="-122"/>
              </a:rPr>
              <a:t>set </a:t>
            </a:r>
            <a:r>
              <a:rPr lang="en-US" altLang="zh-CN" sz="2500">
                <a:solidFill>
                  <a:srgbClr val="000000"/>
                </a:solidFill>
                <a:latin typeface="Times New Roman" pitchFamily="18" charset="0"/>
                <a:ea typeface="宋体" charset="-122"/>
              </a:rPr>
              <a:t>and</a:t>
            </a:r>
            <a:r>
              <a:rPr lang="en-US" altLang="zh-CN" sz="2500" i="1">
                <a:solidFill>
                  <a:srgbClr val="000000"/>
                </a:solidFill>
                <a:latin typeface="Times New Roman" pitchFamily="18" charset="0"/>
                <a:ea typeface="宋体" charset="-122"/>
              </a:rPr>
              <a:t> get </a:t>
            </a:r>
            <a:r>
              <a:rPr lang="en-US" altLang="zh-CN" sz="2500">
                <a:solidFill>
                  <a:srgbClr val="000000"/>
                </a:solidFill>
                <a:latin typeface="Times New Roman" pitchFamily="18" charset="0"/>
                <a:ea typeface="宋体" charset="-122"/>
              </a:rPr>
              <a:t>methods provide access to </a:t>
            </a:r>
            <a:r>
              <a:rPr lang="en-US" altLang="zh-CN" sz="2500">
                <a:solidFill>
                  <a:srgbClr val="000000"/>
                </a:solidFill>
                <a:latin typeface="Lucida Console" pitchFamily="49" charset="0"/>
                <a:ea typeface="宋体" charset="-122"/>
              </a:rPr>
              <a:t>private</a:t>
            </a:r>
            <a:r>
              <a:rPr lang="en-US" altLang="zh-CN" sz="2500">
                <a:solidFill>
                  <a:srgbClr val="000000"/>
                </a:solidFill>
                <a:latin typeface="Times New Roman" pitchFamily="18" charset="0"/>
                <a:ea typeface="宋体" charset="-122"/>
              </a:rPr>
              <a:t> data, it is restricted by the implementation of the methods</a:t>
            </a:r>
            <a:r>
              <a:rPr lang="en-US" altLang="zh-CN" sz="2500" i="1">
                <a:solidFill>
                  <a:srgbClr val="000000"/>
                </a:solidFill>
                <a:latin typeface="Times New Roman" pitchFamily="18" charset="0"/>
                <a:ea typeface="宋体" charset="-122"/>
              </a:rPr>
              <a:t>.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8.7  </a:t>
            </a:r>
            <a:r>
              <a:rPr lang="en-US">
                <a:solidFill>
                  <a:srgbClr val="3380E6"/>
                </a:solidFill>
                <a:latin typeface="Arial"/>
              </a:rPr>
              <a:t>Notes on </a:t>
            </a:r>
            <a:r>
              <a:rPr lang="en-US" i="1">
                <a:solidFill>
                  <a:srgbClr val="3380E6"/>
                </a:solidFill>
                <a:latin typeface="Arial"/>
              </a:rPr>
              <a:t>Set and Get Methods (Cont.)</a:t>
            </a:r>
          </a:p>
        </p:txBody>
      </p:sp>
      <p:sp>
        <p:nvSpPr>
          <p:cNvPr id="64515" name="Text Placeholder 2"/>
          <p:cNvSpPr>
            <a:spLocks noGrp="1"/>
          </p:cNvSpPr>
          <p:nvPr>
            <p:ph type="body" idx="1"/>
          </p:nvPr>
        </p:nvSpPr>
        <p:spPr/>
        <p:txBody>
          <a:bodyPr/>
          <a:lstStyle/>
          <a:p>
            <a:pPr eaLnBrk="1" hangingPunct="1">
              <a:lnSpc>
                <a:spcPct val="90000"/>
              </a:lnSpc>
            </a:pPr>
            <a:r>
              <a:rPr lang="en-US" altLang="zh-CN" b="1" i="1" dirty="0">
                <a:solidFill>
                  <a:srgbClr val="FF0000"/>
                </a:solidFill>
                <a:latin typeface="Times New Roman" pitchFamily="18" charset="0"/>
                <a:ea typeface="宋体" charset="-122"/>
                <a:cs typeface="Times New Roman" pitchFamily="18" charset="0"/>
              </a:rPr>
              <a:t>Validity Checking in Set Methods</a:t>
            </a:r>
          </a:p>
          <a:p>
            <a:pPr eaLnBrk="1" hangingPunct="1">
              <a:lnSpc>
                <a:spcPct val="90000"/>
              </a:lnSpc>
            </a:pPr>
            <a:r>
              <a:rPr lang="en-US" altLang="zh-CN" dirty="0">
                <a:solidFill>
                  <a:srgbClr val="000000"/>
                </a:solidFill>
                <a:latin typeface="Times New Roman" pitchFamily="18" charset="0"/>
                <a:ea typeface="宋体" charset="-122"/>
              </a:rPr>
              <a:t>The benefits of data integrity do not follow automatically simply because instance variables are declared </a:t>
            </a:r>
            <a:r>
              <a:rPr lang="en-US" altLang="zh-CN" dirty="0">
                <a:solidFill>
                  <a:srgbClr val="000000"/>
                </a:solidFill>
                <a:latin typeface="Lucida Console" pitchFamily="49" charset="0"/>
                <a:ea typeface="宋体" charset="-122"/>
              </a:rPr>
              <a:t>private</a:t>
            </a:r>
            <a:r>
              <a:rPr lang="en-US" altLang="zh-CN" dirty="0">
                <a:solidFill>
                  <a:srgbClr val="000000"/>
                </a:solidFill>
                <a:latin typeface="Times New Roman" pitchFamily="18" charset="0"/>
                <a:ea typeface="宋体" charset="-122"/>
              </a:rPr>
              <a:t>—you must provide validity checking. </a:t>
            </a:r>
          </a:p>
          <a:p>
            <a:pPr eaLnBrk="1" hangingPunct="1">
              <a:lnSpc>
                <a:spcPct val="90000"/>
              </a:lnSpc>
            </a:pPr>
            <a:r>
              <a:rPr lang="en-US" altLang="zh-CN" b="1" i="1" dirty="0">
                <a:solidFill>
                  <a:srgbClr val="FF0000"/>
                </a:solidFill>
                <a:latin typeface="Times New Roman" pitchFamily="18" charset="0"/>
                <a:ea typeface="宋体" charset="-122"/>
                <a:cs typeface="Times New Roman" pitchFamily="18" charset="0"/>
              </a:rPr>
              <a:t>Predicate Methods</a:t>
            </a:r>
          </a:p>
          <a:p>
            <a:pPr eaLnBrk="1" hangingPunct="1">
              <a:lnSpc>
                <a:spcPct val="90000"/>
              </a:lnSpc>
            </a:pPr>
            <a:r>
              <a:rPr lang="en-US" altLang="zh-CN" dirty="0">
                <a:solidFill>
                  <a:srgbClr val="000000"/>
                </a:solidFill>
                <a:latin typeface="Times New Roman" pitchFamily="18" charset="0"/>
                <a:ea typeface="宋体" charset="-122"/>
              </a:rPr>
              <a:t>Another common use for </a:t>
            </a:r>
            <a:r>
              <a:rPr lang="en-US" altLang="zh-CN" dirty="0" err="1">
                <a:solidFill>
                  <a:srgbClr val="000000"/>
                </a:solidFill>
                <a:latin typeface="Times New Roman" pitchFamily="18" charset="0"/>
                <a:ea typeface="宋体" charset="-122"/>
              </a:rPr>
              <a:t>accessor</a:t>
            </a:r>
            <a:r>
              <a:rPr lang="en-US" altLang="zh-CN" dirty="0">
                <a:solidFill>
                  <a:srgbClr val="000000"/>
                </a:solidFill>
                <a:latin typeface="Times New Roman" pitchFamily="18" charset="0"/>
                <a:ea typeface="宋体" charset="-122"/>
              </a:rPr>
              <a:t> methods is to test whether a condition is true or false—such methods are often called </a:t>
            </a:r>
            <a:r>
              <a:rPr lang="en-US" altLang="zh-CN" dirty="0">
                <a:solidFill>
                  <a:srgbClr val="0000FF"/>
                </a:solidFill>
                <a:latin typeface="Times New Roman" pitchFamily="18" charset="0"/>
                <a:ea typeface="宋体" charset="-122"/>
              </a:rPr>
              <a:t>predicate methods.</a:t>
            </a:r>
            <a:r>
              <a:rPr lang="en-US" altLang="zh-CN" dirty="0">
                <a:solidFill>
                  <a:srgbClr val="000000"/>
                </a:solidFill>
                <a:latin typeface="Times New Roman" pitchFamily="18" charset="0"/>
                <a:ea typeface="宋体" charset="-122"/>
              </a:rPr>
              <a:t> </a:t>
            </a:r>
          </a:p>
          <a:p>
            <a:pPr lvl="1" eaLnBrk="1" hangingPunct="1">
              <a:lnSpc>
                <a:spcPct val="90000"/>
              </a:lnSpc>
            </a:pPr>
            <a:r>
              <a:rPr lang="en-US" altLang="zh-CN" dirty="0">
                <a:solidFill>
                  <a:srgbClr val="000000"/>
                </a:solidFill>
                <a:latin typeface="Times New Roman" pitchFamily="18" charset="0"/>
                <a:ea typeface="宋体" charset="-122"/>
              </a:rPr>
              <a:t>Example: </a:t>
            </a:r>
            <a:r>
              <a:rPr lang="en-US" altLang="zh-CN" dirty="0" err="1">
                <a:solidFill>
                  <a:srgbClr val="000000"/>
                </a:solidFill>
                <a:latin typeface="Lucida Console" pitchFamily="49" charset="0"/>
                <a:ea typeface="宋体" charset="-122"/>
              </a:rPr>
              <a:t>ArrayList</a:t>
            </a:r>
            <a:r>
              <a:rPr lang="en-US" altLang="zh-CN" dirty="0" err="1">
                <a:solidFill>
                  <a:srgbClr val="000000"/>
                </a:solidFill>
                <a:latin typeface="Times New Roman" pitchFamily="18" charset="0"/>
                <a:ea typeface="宋体" charset="-122"/>
              </a:rPr>
              <a:t>’s</a:t>
            </a:r>
            <a:r>
              <a:rPr lang="en-US" altLang="zh-CN" dirty="0">
                <a:solidFill>
                  <a:srgbClr val="000000"/>
                </a:solidFill>
                <a:latin typeface="Times New Roman" pitchFamily="18" charset="0"/>
                <a:ea typeface="宋体" charset="-122"/>
              </a:rPr>
              <a:t> </a:t>
            </a:r>
            <a:r>
              <a:rPr lang="en-US" altLang="zh-CN" dirty="0" err="1">
                <a:solidFill>
                  <a:srgbClr val="000000"/>
                </a:solidFill>
                <a:latin typeface="Lucida Console" pitchFamily="49" charset="0"/>
                <a:ea typeface="宋体" charset="-122"/>
              </a:rPr>
              <a:t>isEmpty</a:t>
            </a:r>
            <a:r>
              <a:rPr lang="en-US" altLang="zh-CN" dirty="0">
                <a:solidFill>
                  <a:srgbClr val="000000"/>
                </a:solidFill>
                <a:latin typeface="Times New Roman" pitchFamily="18" charset="0"/>
                <a:ea typeface="宋体" charset="-122"/>
              </a:rPr>
              <a:t> method, which returns </a:t>
            </a:r>
            <a:r>
              <a:rPr lang="en-US" altLang="zh-CN" dirty="0">
                <a:solidFill>
                  <a:srgbClr val="000000"/>
                </a:solidFill>
                <a:latin typeface="Lucida Console" pitchFamily="49" charset="0"/>
                <a:ea typeface="宋体" charset="-122"/>
              </a:rPr>
              <a:t>true</a:t>
            </a:r>
            <a:r>
              <a:rPr lang="en-US" altLang="zh-CN" dirty="0">
                <a:solidFill>
                  <a:srgbClr val="000000"/>
                </a:solidFill>
                <a:latin typeface="Times New Roman" pitchFamily="18" charset="0"/>
                <a:ea typeface="宋体" charset="-122"/>
              </a:rPr>
              <a:t> if the </a:t>
            </a:r>
            <a:r>
              <a:rPr lang="en-US" altLang="zh-CN" dirty="0" err="1">
                <a:solidFill>
                  <a:srgbClr val="000000"/>
                </a:solidFill>
                <a:latin typeface="Lucida Console" pitchFamily="49" charset="0"/>
                <a:ea typeface="宋体" charset="-122"/>
              </a:rPr>
              <a:t>ArrayList</a:t>
            </a:r>
            <a:r>
              <a:rPr lang="en-US" altLang="zh-CN" dirty="0">
                <a:solidFill>
                  <a:srgbClr val="000000"/>
                </a:solidFill>
                <a:latin typeface="Times New Roman" pitchFamily="18" charset="0"/>
                <a:ea typeface="宋体" charset="-122"/>
              </a:rPr>
              <a:t> is empty.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 descr="ch08imageslides_Page_38.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 descr="ch08imageslides_Page_39.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descr="ch08imageslides_Page_06.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8.8  </a:t>
            </a:r>
            <a:r>
              <a:rPr lang="en-US" dirty="0">
                <a:solidFill>
                  <a:srgbClr val="FF0000"/>
                </a:solidFill>
                <a:latin typeface="Arial"/>
              </a:rPr>
              <a:t>Composition</a:t>
            </a:r>
          </a:p>
        </p:txBody>
      </p:sp>
      <p:sp>
        <p:nvSpPr>
          <p:cNvPr id="67587"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charset="-122"/>
              </a:rPr>
              <a:t>A class can have references to objects of other classes as members. </a:t>
            </a:r>
          </a:p>
          <a:p>
            <a:pPr eaLnBrk="1" hangingPunct="1"/>
            <a:r>
              <a:rPr lang="en-US" altLang="zh-CN" dirty="0">
                <a:solidFill>
                  <a:srgbClr val="000000"/>
                </a:solidFill>
                <a:latin typeface="Times New Roman" pitchFamily="18" charset="0"/>
                <a:ea typeface="宋体" charset="-122"/>
              </a:rPr>
              <a:t>This is called </a:t>
            </a:r>
            <a:r>
              <a:rPr lang="en-US" altLang="zh-CN" dirty="0">
                <a:solidFill>
                  <a:srgbClr val="0000FF"/>
                </a:solidFill>
                <a:latin typeface="Times New Roman" pitchFamily="18" charset="0"/>
                <a:ea typeface="宋体" charset="-122"/>
              </a:rPr>
              <a:t>composition</a:t>
            </a:r>
            <a:r>
              <a:rPr lang="en-US" altLang="zh-CN" dirty="0">
                <a:solidFill>
                  <a:srgbClr val="000000"/>
                </a:solidFill>
                <a:latin typeface="Times New Roman" pitchFamily="18" charset="0"/>
                <a:ea typeface="宋体" charset="-122"/>
              </a:rPr>
              <a:t> and is sometimes referred to as a </a:t>
            </a:r>
            <a:r>
              <a:rPr lang="en-US" altLang="zh-CN" dirty="0">
                <a:solidFill>
                  <a:srgbClr val="FF0000"/>
                </a:solidFill>
                <a:latin typeface="Times New Roman" pitchFamily="18" charset="0"/>
                <a:ea typeface="宋体" charset="-122"/>
              </a:rPr>
              <a:t>has-a</a:t>
            </a:r>
            <a:r>
              <a:rPr lang="en-US" altLang="zh-CN" dirty="0">
                <a:solidFill>
                  <a:srgbClr val="0000FF"/>
                </a:solidFill>
                <a:latin typeface="Times New Roman" pitchFamily="18" charset="0"/>
                <a:ea typeface="宋体" charset="-122"/>
              </a:rPr>
              <a:t> relationship</a:t>
            </a:r>
            <a:r>
              <a:rPr lang="en-US" altLang="zh-CN" dirty="0">
                <a:solidFill>
                  <a:srgbClr val="000000"/>
                </a:solidFill>
                <a:latin typeface="Times New Roman" pitchFamily="18" charset="0"/>
                <a:ea typeface="宋体" charset="-122"/>
              </a:rPr>
              <a:t>. </a:t>
            </a:r>
          </a:p>
          <a:p>
            <a:pPr eaLnBrk="1" hangingPunct="1"/>
            <a:r>
              <a:rPr lang="en-US" altLang="zh-CN" dirty="0">
                <a:solidFill>
                  <a:srgbClr val="000000"/>
                </a:solidFill>
                <a:latin typeface="Times New Roman" pitchFamily="18" charset="0"/>
                <a:ea typeface="宋体" charset="-122"/>
              </a:rPr>
              <a:t>Example: An </a:t>
            </a:r>
            <a:r>
              <a:rPr lang="en-US" altLang="zh-CN" dirty="0" err="1">
                <a:solidFill>
                  <a:srgbClr val="000000"/>
                </a:solidFill>
                <a:latin typeface="Lucida Console" pitchFamily="49" charset="0"/>
                <a:ea typeface="宋体" charset="-122"/>
              </a:rPr>
              <a:t>AlarmClock</a:t>
            </a:r>
            <a:r>
              <a:rPr lang="en-US" altLang="zh-CN" dirty="0">
                <a:solidFill>
                  <a:srgbClr val="000000"/>
                </a:solidFill>
                <a:latin typeface="Times New Roman" pitchFamily="18" charset="0"/>
                <a:ea typeface="宋体" charset="-122"/>
              </a:rPr>
              <a:t> object needs to know the current time and the time when it’s supposed to sound its alarm, so it’s reasonable to include two references to </a:t>
            </a:r>
            <a:r>
              <a:rPr lang="en-US" altLang="zh-CN" dirty="0">
                <a:solidFill>
                  <a:srgbClr val="000000"/>
                </a:solidFill>
                <a:latin typeface="Lucida Console" pitchFamily="49" charset="0"/>
                <a:ea typeface="宋体" charset="-122"/>
              </a:rPr>
              <a:t>Time</a:t>
            </a:r>
            <a:r>
              <a:rPr lang="en-US" altLang="zh-CN" dirty="0">
                <a:solidFill>
                  <a:srgbClr val="000000"/>
                </a:solidFill>
                <a:latin typeface="Times New Roman" pitchFamily="18" charset="0"/>
                <a:ea typeface="宋体" charset="-122"/>
              </a:rPr>
              <a:t> objects in an </a:t>
            </a:r>
            <a:r>
              <a:rPr lang="en-US" altLang="zh-CN" dirty="0" err="1">
                <a:solidFill>
                  <a:srgbClr val="000000"/>
                </a:solidFill>
                <a:latin typeface="Lucida Console" pitchFamily="49" charset="0"/>
                <a:ea typeface="宋体" charset="-122"/>
              </a:rPr>
              <a:t>AlarmClock</a:t>
            </a:r>
            <a:r>
              <a:rPr lang="en-US" altLang="zh-CN" dirty="0">
                <a:solidFill>
                  <a:srgbClr val="000000"/>
                </a:solidFill>
                <a:latin typeface="Times New Roman" pitchFamily="18" charset="0"/>
                <a:ea typeface="宋体" charset="-122"/>
              </a:rPr>
              <a:t> object.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1" descr="ch08imageslides_Page_40.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 descr="ch08imageslides_Page_41.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1" descr="ch08imageslides_Page_42.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1" descr="ch08imageslides_Page_43.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descr="ch08imageslides_Page_44.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1" descr="ch08imageslides_Page_45.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8.9  </a:t>
            </a:r>
            <a:r>
              <a:rPr lang="en-US" altLang="zh-CN" dirty="0" err="1">
                <a:solidFill>
                  <a:srgbClr val="3380E6"/>
                </a:solidFill>
                <a:latin typeface="Arial"/>
              </a:rPr>
              <a:t>Enum</a:t>
            </a:r>
            <a:r>
              <a:rPr lang="zh-CN" altLang="en-US" dirty="0">
                <a:solidFill>
                  <a:srgbClr val="3380E6"/>
                </a:solidFill>
                <a:latin typeface="Arial"/>
              </a:rPr>
              <a:t> </a:t>
            </a:r>
            <a:r>
              <a:rPr lang="en-US" altLang="zh-CN" dirty="0">
                <a:solidFill>
                  <a:srgbClr val="3380E6"/>
                </a:solidFill>
                <a:latin typeface="Arial"/>
              </a:rPr>
              <a:t>Type</a:t>
            </a:r>
            <a:r>
              <a:rPr lang="zh-CN" altLang="en-US" dirty="0">
                <a:solidFill>
                  <a:srgbClr val="3380E6"/>
                </a:solidFill>
                <a:latin typeface="Arial"/>
              </a:rPr>
              <a:t> </a:t>
            </a:r>
            <a:endParaRPr lang="en-US" dirty="0">
              <a:solidFill>
                <a:srgbClr val="3380E6"/>
              </a:solidFill>
              <a:latin typeface="Arial"/>
            </a:endParaRPr>
          </a:p>
        </p:txBody>
      </p:sp>
      <p:sp>
        <p:nvSpPr>
          <p:cNvPr id="74755"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charset="-122"/>
              </a:rPr>
              <a:t>The basic </a:t>
            </a:r>
            <a:r>
              <a:rPr lang="en-US" altLang="zh-CN" dirty="0" err="1">
                <a:solidFill>
                  <a:srgbClr val="000000"/>
                </a:solidFill>
                <a:latin typeface="Lucida Console" pitchFamily="49" charset="0"/>
                <a:ea typeface="宋体" charset="-122"/>
              </a:rPr>
              <a:t>enum</a:t>
            </a:r>
            <a:r>
              <a:rPr lang="en-US" altLang="zh-CN" dirty="0">
                <a:solidFill>
                  <a:srgbClr val="000000"/>
                </a:solidFill>
                <a:latin typeface="Times New Roman" pitchFamily="18" charset="0"/>
                <a:ea typeface="宋体" charset="-122"/>
              </a:rPr>
              <a:t> type </a:t>
            </a:r>
            <a:r>
              <a:rPr lang="en-US" altLang="zh-CN" dirty="0">
                <a:solidFill>
                  <a:srgbClr val="FF0000"/>
                </a:solidFill>
                <a:latin typeface="Times New Roman" pitchFamily="18" charset="0"/>
                <a:ea typeface="宋体" charset="-122"/>
              </a:rPr>
              <a:t>defines a set of constants </a:t>
            </a:r>
            <a:r>
              <a:rPr lang="en-US" altLang="zh-CN" dirty="0">
                <a:solidFill>
                  <a:srgbClr val="000000"/>
                </a:solidFill>
                <a:latin typeface="Times New Roman" pitchFamily="18" charset="0"/>
                <a:ea typeface="宋体" charset="-122"/>
              </a:rPr>
              <a:t>represented as unique identifiers. </a:t>
            </a:r>
          </a:p>
          <a:p>
            <a:pPr eaLnBrk="1" hangingPunct="1"/>
            <a:r>
              <a:rPr lang="en-US" altLang="zh-CN" dirty="0">
                <a:solidFill>
                  <a:srgbClr val="000000"/>
                </a:solidFill>
                <a:latin typeface="Times New Roman" pitchFamily="18" charset="0"/>
                <a:ea typeface="宋体" charset="-122"/>
              </a:rPr>
              <a:t>Like classes, all </a:t>
            </a:r>
            <a:r>
              <a:rPr lang="en-US" altLang="zh-CN" dirty="0" err="1">
                <a:solidFill>
                  <a:srgbClr val="000000"/>
                </a:solidFill>
                <a:latin typeface="Lucida Console" pitchFamily="49" charset="0"/>
                <a:ea typeface="宋体" charset="-122"/>
              </a:rPr>
              <a:t>enum</a:t>
            </a:r>
            <a:r>
              <a:rPr lang="en-US" altLang="zh-CN" dirty="0">
                <a:solidFill>
                  <a:srgbClr val="000000"/>
                </a:solidFill>
                <a:latin typeface="Times New Roman" pitchFamily="18" charset="0"/>
                <a:ea typeface="宋体" charset="-122"/>
              </a:rPr>
              <a:t> types are </a:t>
            </a:r>
            <a:r>
              <a:rPr lang="en-US" altLang="zh-CN" dirty="0">
                <a:solidFill>
                  <a:srgbClr val="FF0000"/>
                </a:solidFill>
                <a:latin typeface="Times New Roman" pitchFamily="18" charset="0"/>
                <a:ea typeface="宋体" charset="-122"/>
              </a:rPr>
              <a:t>reference types</a:t>
            </a:r>
            <a:r>
              <a:rPr lang="en-US" altLang="zh-CN" dirty="0">
                <a:solidFill>
                  <a:srgbClr val="000000"/>
                </a:solidFill>
                <a:latin typeface="Times New Roman" pitchFamily="18" charset="0"/>
                <a:ea typeface="宋体" charset="-122"/>
              </a:rPr>
              <a:t>. </a:t>
            </a:r>
          </a:p>
          <a:p>
            <a:pPr eaLnBrk="1" hangingPunct="1"/>
            <a:r>
              <a:rPr lang="en-US" altLang="zh-CN" dirty="0">
                <a:solidFill>
                  <a:srgbClr val="000000"/>
                </a:solidFill>
                <a:latin typeface="Times New Roman" pitchFamily="18" charset="0"/>
                <a:ea typeface="宋体" charset="-122"/>
              </a:rPr>
              <a:t>An </a:t>
            </a:r>
            <a:r>
              <a:rPr lang="en-US" altLang="zh-CN" dirty="0" err="1">
                <a:solidFill>
                  <a:srgbClr val="000000"/>
                </a:solidFill>
                <a:latin typeface="Lucida Console" pitchFamily="49" charset="0"/>
                <a:ea typeface="宋体" charset="-122"/>
              </a:rPr>
              <a:t>enum</a:t>
            </a:r>
            <a:r>
              <a:rPr lang="en-US" altLang="zh-CN" dirty="0">
                <a:solidFill>
                  <a:srgbClr val="000000"/>
                </a:solidFill>
                <a:latin typeface="Times New Roman" pitchFamily="18" charset="0"/>
                <a:ea typeface="宋体" charset="-122"/>
              </a:rPr>
              <a:t> type is declared with an </a:t>
            </a:r>
            <a:r>
              <a:rPr lang="en-US" altLang="zh-CN" dirty="0" err="1">
                <a:solidFill>
                  <a:srgbClr val="FF0000"/>
                </a:solidFill>
                <a:latin typeface="LucidaSansTypewriter" pitchFamily="49" charset="0"/>
                <a:ea typeface="宋体" charset="-122"/>
              </a:rPr>
              <a:t>enum</a:t>
            </a:r>
            <a:r>
              <a:rPr lang="en-US" altLang="zh-CN" i="1" dirty="0">
                <a:solidFill>
                  <a:srgbClr val="000000"/>
                </a:solidFill>
                <a:latin typeface="Times New Roman" pitchFamily="18" charset="0"/>
                <a:ea typeface="宋体" charset="-122"/>
              </a:rPr>
              <a:t> </a:t>
            </a:r>
            <a:r>
              <a:rPr lang="en-US" altLang="zh-CN" dirty="0">
                <a:solidFill>
                  <a:srgbClr val="0000FF"/>
                </a:solidFill>
                <a:latin typeface="Times New Roman" pitchFamily="18" charset="0"/>
                <a:ea typeface="宋体" charset="-122"/>
              </a:rPr>
              <a:t>declaration</a:t>
            </a:r>
            <a:r>
              <a:rPr lang="en-US" altLang="zh-CN" dirty="0">
                <a:solidFill>
                  <a:srgbClr val="000000"/>
                </a:solidFill>
                <a:latin typeface="Times New Roman" pitchFamily="18" charset="0"/>
                <a:ea typeface="宋体" charset="-122"/>
              </a:rPr>
              <a:t>, which is a comma-separated list of </a:t>
            </a:r>
            <a:r>
              <a:rPr lang="en-US" altLang="zh-CN" dirty="0" err="1">
                <a:solidFill>
                  <a:srgbClr val="000000"/>
                </a:solidFill>
                <a:latin typeface="Lucida Console" pitchFamily="49" charset="0"/>
                <a:ea typeface="宋体" charset="-122"/>
              </a:rPr>
              <a:t>enum</a:t>
            </a:r>
            <a:r>
              <a:rPr lang="en-US" altLang="zh-CN" dirty="0">
                <a:solidFill>
                  <a:srgbClr val="000000"/>
                </a:solidFill>
                <a:latin typeface="Times New Roman" pitchFamily="18" charset="0"/>
                <a:ea typeface="宋体" charset="-122"/>
              </a:rPr>
              <a:t> constants</a:t>
            </a:r>
          </a:p>
          <a:p>
            <a:pPr eaLnBrk="1" hangingPunct="1"/>
            <a:r>
              <a:rPr lang="en-US" altLang="zh-CN" dirty="0">
                <a:solidFill>
                  <a:srgbClr val="000000"/>
                </a:solidFill>
                <a:latin typeface="Times New Roman" pitchFamily="18" charset="0"/>
                <a:ea typeface="宋体" charset="-122"/>
              </a:rPr>
              <a:t>The declaration may optionally include other components of traditional classes, such as constructors, fields and methods.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8.9  </a:t>
            </a:r>
            <a:r>
              <a:rPr lang="en-US" altLang="zh-CN" dirty="0">
                <a:solidFill>
                  <a:srgbClr val="3380E6"/>
                </a:solidFill>
                <a:latin typeface="Arial"/>
              </a:rPr>
              <a:t> </a:t>
            </a:r>
            <a:r>
              <a:rPr lang="en-US" altLang="zh-CN" dirty="0" err="1">
                <a:solidFill>
                  <a:srgbClr val="3380E6"/>
                </a:solidFill>
                <a:latin typeface="Arial"/>
              </a:rPr>
              <a:t>Enum</a:t>
            </a:r>
            <a:r>
              <a:rPr lang="zh-CN" altLang="en-US" dirty="0">
                <a:solidFill>
                  <a:srgbClr val="3380E6"/>
                </a:solidFill>
                <a:latin typeface="Arial"/>
              </a:rPr>
              <a:t> </a:t>
            </a:r>
            <a:r>
              <a:rPr lang="en-US" altLang="zh-CN" dirty="0">
                <a:solidFill>
                  <a:srgbClr val="3380E6"/>
                </a:solidFill>
                <a:latin typeface="Arial"/>
              </a:rPr>
              <a:t>Type</a:t>
            </a:r>
            <a:r>
              <a:rPr lang="en-US" dirty="0">
                <a:solidFill>
                  <a:srgbClr val="3380E6"/>
                </a:solidFill>
                <a:latin typeface="Arial"/>
              </a:rPr>
              <a:t> (Cont.)</a:t>
            </a:r>
          </a:p>
        </p:txBody>
      </p:sp>
      <p:sp>
        <p:nvSpPr>
          <p:cNvPr id="75779" name="Text Placeholder 2"/>
          <p:cNvSpPr>
            <a:spLocks noGrp="1"/>
          </p:cNvSpPr>
          <p:nvPr>
            <p:ph type="body" idx="1"/>
          </p:nvPr>
        </p:nvSpPr>
        <p:spPr/>
        <p:txBody>
          <a:bodyPr/>
          <a:lstStyle/>
          <a:p>
            <a:pPr eaLnBrk="1" hangingPunct="1">
              <a:lnSpc>
                <a:spcPct val="80000"/>
              </a:lnSpc>
            </a:pPr>
            <a:r>
              <a:rPr lang="en-US" altLang="zh-CN" sz="2400" dirty="0">
                <a:solidFill>
                  <a:srgbClr val="000000"/>
                </a:solidFill>
                <a:latin typeface="Times New Roman" pitchFamily="18" charset="0"/>
                <a:ea typeface="宋体" charset="-122"/>
              </a:rPr>
              <a:t>Each </a:t>
            </a:r>
            <a:r>
              <a:rPr lang="en-US" altLang="zh-CN" sz="2400" dirty="0" err="1">
                <a:solidFill>
                  <a:srgbClr val="000000"/>
                </a:solidFill>
                <a:latin typeface="Lucida Console" pitchFamily="49" charset="0"/>
                <a:ea typeface="宋体" charset="-122"/>
              </a:rPr>
              <a:t>enum</a:t>
            </a:r>
            <a:r>
              <a:rPr lang="en-US" altLang="zh-CN" sz="2400" dirty="0">
                <a:solidFill>
                  <a:srgbClr val="000000"/>
                </a:solidFill>
                <a:latin typeface="Times New Roman" pitchFamily="18" charset="0"/>
                <a:ea typeface="宋体" charset="-122"/>
              </a:rPr>
              <a:t> declaration declares an </a:t>
            </a:r>
            <a:r>
              <a:rPr lang="en-US" altLang="zh-CN" sz="2400" dirty="0" err="1">
                <a:solidFill>
                  <a:srgbClr val="000000"/>
                </a:solidFill>
                <a:latin typeface="Lucida Console" pitchFamily="49" charset="0"/>
                <a:ea typeface="宋体" charset="-122"/>
              </a:rPr>
              <a:t>enum</a:t>
            </a:r>
            <a:r>
              <a:rPr lang="en-US" altLang="zh-CN" sz="2400" dirty="0">
                <a:solidFill>
                  <a:srgbClr val="000000"/>
                </a:solidFill>
                <a:latin typeface="Times New Roman" pitchFamily="18" charset="0"/>
                <a:ea typeface="宋体" charset="-122"/>
              </a:rPr>
              <a:t> class with the following restrictions:</a:t>
            </a:r>
          </a:p>
          <a:p>
            <a:pPr lvl="1" eaLnBrk="1" hangingPunct="1">
              <a:lnSpc>
                <a:spcPct val="80000"/>
              </a:lnSpc>
            </a:pPr>
            <a:r>
              <a:rPr lang="en-US" altLang="zh-CN" sz="2200" dirty="0" err="1">
                <a:solidFill>
                  <a:srgbClr val="000000"/>
                </a:solidFill>
                <a:latin typeface="Lucida Console" pitchFamily="49" charset="0"/>
                <a:ea typeface="宋体" charset="-122"/>
              </a:rPr>
              <a:t>enum</a:t>
            </a:r>
            <a:r>
              <a:rPr lang="en-US" altLang="zh-CN" sz="2200" dirty="0">
                <a:solidFill>
                  <a:srgbClr val="000000"/>
                </a:solidFill>
                <a:latin typeface="Times New Roman" pitchFamily="18" charset="0"/>
                <a:ea typeface="宋体" charset="-122"/>
              </a:rPr>
              <a:t> constants are implicitly </a:t>
            </a:r>
            <a:r>
              <a:rPr lang="en-US" altLang="zh-CN" sz="2200" dirty="0">
                <a:solidFill>
                  <a:srgbClr val="FF0000"/>
                </a:solidFill>
                <a:latin typeface="Lucida Console" pitchFamily="49" charset="0"/>
                <a:ea typeface="宋体" charset="-122"/>
              </a:rPr>
              <a:t>final</a:t>
            </a:r>
            <a:r>
              <a:rPr lang="en-US" altLang="zh-CN" sz="2200" dirty="0">
                <a:solidFill>
                  <a:srgbClr val="000000"/>
                </a:solidFill>
                <a:latin typeface="Times New Roman" pitchFamily="18" charset="0"/>
                <a:ea typeface="宋体" charset="-122"/>
              </a:rPr>
              <a:t>, because they declare constants that shouldn’t be modified.</a:t>
            </a:r>
          </a:p>
          <a:p>
            <a:pPr lvl="1" eaLnBrk="1" hangingPunct="1">
              <a:lnSpc>
                <a:spcPct val="80000"/>
              </a:lnSpc>
            </a:pPr>
            <a:r>
              <a:rPr lang="en-US" altLang="zh-CN" sz="2200" dirty="0" err="1">
                <a:solidFill>
                  <a:srgbClr val="000000"/>
                </a:solidFill>
                <a:latin typeface="Lucida Console" pitchFamily="49" charset="0"/>
                <a:ea typeface="宋体" charset="-122"/>
              </a:rPr>
              <a:t>enum</a:t>
            </a:r>
            <a:r>
              <a:rPr lang="en-US" altLang="zh-CN" sz="2200" dirty="0">
                <a:solidFill>
                  <a:srgbClr val="000000"/>
                </a:solidFill>
                <a:latin typeface="Times New Roman" pitchFamily="18" charset="0"/>
                <a:ea typeface="宋体" charset="-122"/>
              </a:rPr>
              <a:t> constants are implicitly </a:t>
            </a:r>
            <a:r>
              <a:rPr lang="en-US" altLang="zh-CN" sz="2200" dirty="0">
                <a:solidFill>
                  <a:srgbClr val="FF0000"/>
                </a:solidFill>
                <a:latin typeface="Lucida Console" pitchFamily="49" charset="0"/>
                <a:ea typeface="宋体" charset="-122"/>
              </a:rPr>
              <a:t>static</a:t>
            </a:r>
            <a:r>
              <a:rPr lang="en-US" altLang="zh-CN" sz="2200" dirty="0">
                <a:solidFill>
                  <a:srgbClr val="000000"/>
                </a:solidFill>
                <a:latin typeface="Times New Roman" pitchFamily="18" charset="0"/>
                <a:ea typeface="宋体" charset="-122"/>
              </a:rPr>
              <a:t>.</a:t>
            </a:r>
          </a:p>
          <a:p>
            <a:pPr lvl="1" eaLnBrk="1" hangingPunct="1">
              <a:lnSpc>
                <a:spcPct val="80000"/>
              </a:lnSpc>
            </a:pPr>
            <a:r>
              <a:rPr lang="en-US" altLang="zh-CN" sz="2200" dirty="0">
                <a:solidFill>
                  <a:srgbClr val="000000"/>
                </a:solidFill>
                <a:latin typeface="Times New Roman" pitchFamily="18" charset="0"/>
                <a:ea typeface="宋体" charset="-122"/>
              </a:rPr>
              <a:t>Any attempt to create an object of an </a:t>
            </a:r>
            <a:r>
              <a:rPr lang="en-US" altLang="zh-CN" sz="2200" dirty="0" err="1">
                <a:solidFill>
                  <a:srgbClr val="000000"/>
                </a:solidFill>
                <a:latin typeface="Times New Roman" pitchFamily="18" charset="0"/>
                <a:ea typeface="宋体" charset="-122"/>
              </a:rPr>
              <a:t>enum</a:t>
            </a:r>
            <a:r>
              <a:rPr lang="en-US" altLang="zh-CN" sz="2200" dirty="0">
                <a:solidFill>
                  <a:srgbClr val="000000"/>
                </a:solidFill>
                <a:latin typeface="Times New Roman" pitchFamily="18" charset="0"/>
                <a:ea typeface="宋体" charset="-122"/>
              </a:rPr>
              <a:t> type with operator </a:t>
            </a:r>
            <a:r>
              <a:rPr lang="en-US" altLang="zh-CN" sz="2200" dirty="0">
                <a:solidFill>
                  <a:srgbClr val="FF0000"/>
                </a:solidFill>
                <a:latin typeface="Lucida Console" pitchFamily="49" charset="0"/>
                <a:ea typeface="宋体" charset="-122"/>
              </a:rPr>
              <a:t>new</a:t>
            </a:r>
            <a:r>
              <a:rPr lang="en-US" altLang="zh-CN" sz="2200" dirty="0">
                <a:solidFill>
                  <a:srgbClr val="000000"/>
                </a:solidFill>
                <a:latin typeface="Times New Roman" pitchFamily="18" charset="0"/>
                <a:ea typeface="宋体" charset="-122"/>
              </a:rPr>
              <a:t> results in a compilation </a:t>
            </a:r>
            <a:r>
              <a:rPr lang="en-US" altLang="zh-CN" sz="2200" dirty="0">
                <a:solidFill>
                  <a:srgbClr val="FF0000"/>
                </a:solidFill>
                <a:latin typeface="Times New Roman" pitchFamily="18" charset="0"/>
                <a:ea typeface="宋体" charset="-122"/>
              </a:rPr>
              <a:t>error</a:t>
            </a:r>
            <a:r>
              <a:rPr lang="en-US" altLang="zh-CN" sz="2200" dirty="0">
                <a:solidFill>
                  <a:srgbClr val="000000"/>
                </a:solidFill>
                <a:latin typeface="Times New Roman" pitchFamily="18" charset="0"/>
                <a:ea typeface="宋体" charset="-122"/>
              </a:rPr>
              <a:t>. </a:t>
            </a:r>
          </a:p>
          <a:p>
            <a:pPr lvl="1" eaLnBrk="1" hangingPunct="1">
              <a:lnSpc>
                <a:spcPct val="80000"/>
              </a:lnSpc>
            </a:pPr>
            <a:r>
              <a:rPr lang="en-US" altLang="zh-CN" sz="2200" dirty="0" err="1">
                <a:solidFill>
                  <a:srgbClr val="000000"/>
                </a:solidFill>
                <a:latin typeface="Lucida Console" pitchFamily="49" charset="0"/>
                <a:ea typeface="宋体" charset="-122"/>
              </a:rPr>
              <a:t>enum</a:t>
            </a:r>
            <a:r>
              <a:rPr lang="en-US" altLang="zh-CN" sz="2200" dirty="0">
                <a:solidFill>
                  <a:srgbClr val="000000"/>
                </a:solidFill>
                <a:latin typeface="Times New Roman" pitchFamily="18" charset="0"/>
                <a:ea typeface="宋体" charset="-122"/>
              </a:rPr>
              <a:t> constants can be used </a:t>
            </a:r>
            <a:r>
              <a:rPr lang="en-US" altLang="zh-CN" sz="2200" dirty="0">
                <a:solidFill>
                  <a:srgbClr val="FF0000"/>
                </a:solidFill>
                <a:latin typeface="Times New Roman" pitchFamily="18" charset="0"/>
                <a:ea typeface="宋体" charset="-122"/>
              </a:rPr>
              <a:t>anywhere constants can be used, </a:t>
            </a:r>
            <a:r>
              <a:rPr lang="en-US" altLang="zh-CN" sz="2200" dirty="0">
                <a:solidFill>
                  <a:srgbClr val="000000"/>
                </a:solidFill>
                <a:latin typeface="Times New Roman" pitchFamily="18" charset="0"/>
                <a:ea typeface="宋体" charset="-122"/>
              </a:rPr>
              <a:t>such as in the </a:t>
            </a:r>
            <a:r>
              <a:rPr lang="en-US" altLang="zh-CN" sz="2200" dirty="0">
                <a:solidFill>
                  <a:srgbClr val="000000"/>
                </a:solidFill>
                <a:latin typeface="Lucida Console" pitchFamily="49" charset="0"/>
                <a:ea typeface="宋体" charset="-122"/>
              </a:rPr>
              <a:t>case</a:t>
            </a:r>
            <a:r>
              <a:rPr lang="en-US" altLang="zh-CN" sz="2200" dirty="0">
                <a:solidFill>
                  <a:srgbClr val="000000"/>
                </a:solidFill>
                <a:latin typeface="Times New Roman" pitchFamily="18" charset="0"/>
                <a:ea typeface="宋体" charset="-122"/>
              </a:rPr>
              <a:t> labels of </a:t>
            </a:r>
            <a:r>
              <a:rPr lang="en-US" altLang="zh-CN" sz="2200" dirty="0">
                <a:solidFill>
                  <a:srgbClr val="000000"/>
                </a:solidFill>
                <a:latin typeface="Lucida Console" pitchFamily="49" charset="0"/>
                <a:ea typeface="宋体" charset="-122"/>
              </a:rPr>
              <a:t>switch</a:t>
            </a:r>
            <a:r>
              <a:rPr lang="en-US" altLang="zh-CN" sz="2200" dirty="0">
                <a:solidFill>
                  <a:srgbClr val="000000"/>
                </a:solidFill>
                <a:latin typeface="Times New Roman" pitchFamily="18" charset="0"/>
                <a:ea typeface="宋体" charset="-122"/>
              </a:rPr>
              <a:t> statements and to control enhanced </a:t>
            </a:r>
            <a:r>
              <a:rPr lang="en-US" altLang="zh-CN" sz="2200" dirty="0">
                <a:solidFill>
                  <a:srgbClr val="000000"/>
                </a:solidFill>
                <a:latin typeface="Lucida Console" pitchFamily="49" charset="0"/>
                <a:ea typeface="宋体" charset="-122"/>
              </a:rPr>
              <a:t>for</a:t>
            </a:r>
            <a:r>
              <a:rPr lang="en-US" altLang="zh-CN" sz="2200" dirty="0">
                <a:solidFill>
                  <a:srgbClr val="000000"/>
                </a:solidFill>
                <a:latin typeface="Times New Roman" pitchFamily="18" charset="0"/>
                <a:ea typeface="宋体" charset="-122"/>
              </a:rPr>
              <a:t> statements. </a:t>
            </a:r>
          </a:p>
          <a:p>
            <a:pPr lvl="1" eaLnBrk="1" hangingPunct="1">
              <a:lnSpc>
                <a:spcPct val="80000"/>
              </a:lnSpc>
            </a:pPr>
            <a:r>
              <a:rPr lang="en-US" altLang="zh-CN" sz="2200" dirty="0" err="1">
                <a:solidFill>
                  <a:srgbClr val="000000"/>
                </a:solidFill>
                <a:latin typeface="Lucida Console" pitchFamily="49" charset="0"/>
                <a:ea typeface="宋体" charset="-122"/>
              </a:rPr>
              <a:t>enum</a:t>
            </a:r>
            <a:r>
              <a:rPr lang="en-US" altLang="zh-CN" sz="2200" dirty="0">
                <a:solidFill>
                  <a:srgbClr val="000000"/>
                </a:solidFill>
                <a:latin typeface="Times New Roman" pitchFamily="18" charset="0"/>
                <a:ea typeface="宋体" charset="-122"/>
              </a:rPr>
              <a:t> declarations contain two parts—the </a:t>
            </a:r>
            <a:r>
              <a:rPr lang="en-US" altLang="zh-CN" sz="2200" dirty="0" err="1">
                <a:solidFill>
                  <a:srgbClr val="000000"/>
                </a:solidFill>
                <a:latin typeface="Lucida Console" pitchFamily="49" charset="0"/>
                <a:ea typeface="宋体" charset="-122"/>
              </a:rPr>
              <a:t>enum</a:t>
            </a:r>
            <a:r>
              <a:rPr lang="en-US" altLang="zh-CN" sz="2200" dirty="0">
                <a:solidFill>
                  <a:srgbClr val="000000"/>
                </a:solidFill>
                <a:latin typeface="Times New Roman" pitchFamily="18" charset="0"/>
                <a:ea typeface="宋体" charset="-122"/>
              </a:rPr>
              <a:t> constants and the other members of the </a:t>
            </a:r>
            <a:r>
              <a:rPr lang="en-US" altLang="zh-CN" sz="2200" dirty="0" err="1">
                <a:solidFill>
                  <a:srgbClr val="000000"/>
                </a:solidFill>
                <a:latin typeface="Lucida Console" pitchFamily="49" charset="0"/>
                <a:ea typeface="宋体" charset="-122"/>
              </a:rPr>
              <a:t>enum</a:t>
            </a:r>
            <a:r>
              <a:rPr lang="en-US" altLang="zh-CN" sz="2200" dirty="0">
                <a:solidFill>
                  <a:srgbClr val="000000"/>
                </a:solidFill>
                <a:latin typeface="Times New Roman" pitchFamily="18" charset="0"/>
                <a:ea typeface="宋体" charset="-122"/>
              </a:rPr>
              <a:t> type. </a:t>
            </a:r>
          </a:p>
          <a:p>
            <a:pPr lvl="1" eaLnBrk="1" hangingPunct="1">
              <a:lnSpc>
                <a:spcPct val="80000"/>
              </a:lnSpc>
            </a:pPr>
            <a:r>
              <a:rPr lang="en-US" altLang="zh-CN" sz="2200" dirty="0">
                <a:solidFill>
                  <a:srgbClr val="000000"/>
                </a:solidFill>
                <a:latin typeface="Times New Roman" pitchFamily="18" charset="0"/>
                <a:ea typeface="宋体" charset="-122"/>
              </a:rPr>
              <a:t>An </a:t>
            </a:r>
            <a:r>
              <a:rPr lang="en-US" altLang="zh-CN" sz="2200" dirty="0" err="1">
                <a:solidFill>
                  <a:srgbClr val="000000"/>
                </a:solidFill>
                <a:latin typeface="Lucida Console" pitchFamily="49" charset="0"/>
                <a:ea typeface="宋体" charset="-122"/>
              </a:rPr>
              <a:t>enum</a:t>
            </a:r>
            <a:r>
              <a:rPr lang="en-US" altLang="zh-CN" sz="2200" dirty="0">
                <a:solidFill>
                  <a:srgbClr val="000000"/>
                </a:solidFill>
                <a:latin typeface="Times New Roman" pitchFamily="18" charset="0"/>
                <a:ea typeface="宋体" charset="-122"/>
              </a:rPr>
              <a:t> constructor can specify any number of parameters and can be overloaded. </a:t>
            </a:r>
          </a:p>
          <a:p>
            <a:pPr eaLnBrk="1" hangingPunct="1">
              <a:lnSpc>
                <a:spcPct val="80000"/>
              </a:lnSpc>
            </a:pPr>
            <a:r>
              <a:rPr lang="en-US" altLang="zh-CN" sz="2100" dirty="0">
                <a:solidFill>
                  <a:srgbClr val="000000"/>
                </a:solidFill>
                <a:latin typeface="Times New Roman" pitchFamily="18" charset="0"/>
                <a:ea typeface="宋体" charset="-122"/>
              </a:rPr>
              <a:t>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5779">
                                            <p:txEl>
                                              <p:pRg st="1" end="1"/>
                                            </p:txEl>
                                          </p:spTgt>
                                        </p:tgtEl>
                                        <p:attrNameLst>
                                          <p:attrName>style.visibility</p:attrName>
                                        </p:attrNameLst>
                                      </p:cBhvr>
                                      <p:to>
                                        <p:strVal val="visible"/>
                                      </p:to>
                                    </p:set>
                                    <p:animEffect transition="in" filter="blinds(horizontal)">
                                      <p:cBhvr>
                                        <p:cTn id="7" dur="500"/>
                                        <p:tgtEl>
                                          <p:spTgt spid="757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5779">
                                            <p:txEl>
                                              <p:pRg st="2" end="2"/>
                                            </p:txEl>
                                          </p:spTgt>
                                        </p:tgtEl>
                                        <p:attrNameLst>
                                          <p:attrName>style.visibility</p:attrName>
                                        </p:attrNameLst>
                                      </p:cBhvr>
                                      <p:to>
                                        <p:strVal val="visible"/>
                                      </p:to>
                                    </p:set>
                                    <p:animEffect transition="in" filter="blinds(horizontal)">
                                      <p:cBhvr>
                                        <p:cTn id="12" dur="500"/>
                                        <p:tgtEl>
                                          <p:spTgt spid="7577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5779">
                                            <p:txEl>
                                              <p:pRg st="3" end="3"/>
                                            </p:txEl>
                                          </p:spTgt>
                                        </p:tgtEl>
                                        <p:attrNameLst>
                                          <p:attrName>style.visibility</p:attrName>
                                        </p:attrNameLst>
                                      </p:cBhvr>
                                      <p:to>
                                        <p:strVal val="visible"/>
                                      </p:to>
                                    </p:set>
                                    <p:animEffect transition="in" filter="blinds(horizontal)">
                                      <p:cBhvr>
                                        <p:cTn id="17" dur="500"/>
                                        <p:tgtEl>
                                          <p:spTgt spid="7577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5779">
                                            <p:txEl>
                                              <p:pRg st="4" end="4"/>
                                            </p:txEl>
                                          </p:spTgt>
                                        </p:tgtEl>
                                        <p:attrNameLst>
                                          <p:attrName>style.visibility</p:attrName>
                                        </p:attrNameLst>
                                      </p:cBhvr>
                                      <p:to>
                                        <p:strVal val="visible"/>
                                      </p:to>
                                    </p:set>
                                    <p:animEffect transition="in" filter="blinds(horizontal)">
                                      <p:cBhvr>
                                        <p:cTn id="22" dur="500"/>
                                        <p:tgtEl>
                                          <p:spTgt spid="7577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5779">
                                            <p:txEl>
                                              <p:pRg st="5" end="5"/>
                                            </p:txEl>
                                          </p:spTgt>
                                        </p:tgtEl>
                                        <p:attrNameLst>
                                          <p:attrName>style.visibility</p:attrName>
                                        </p:attrNameLst>
                                      </p:cBhvr>
                                      <p:to>
                                        <p:strVal val="visible"/>
                                      </p:to>
                                    </p:set>
                                    <p:animEffect transition="in" filter="blinds(horizontal)">
                                      <p:cBhvr>
                                        <p:cTn id="27" dur="500"/>
                                        <p:tgtEl>
                                          <p:spTgt spid="7577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5779">
                                            <p:txEl>
                                              <p:pRg st="6" end="6"/>
                                            </p:txEl>
                                          </p:spTgt>
                                        </p:tgtEl>
                                        <p:attrNameLst>
                                          <p:attrName>style.visibility</p:attrName>
                                        </p:attrNameLst>
                                      </p:cBhvr>
                                      <p:to>
                                        <p:strVal val="visible"/>
                                      </p:to>
                                    </p:set>
                                    <p:animEffect transition="in" filter="blinds(horizontal)">
                                      <p:cBhvr>
                                        <p:cTn id="32" dur="500"/>
                                        <p:tgtEl>
                                          <p:spTgt spid="757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8.9  </a:t>
            </a:r>
            <a:r>
              <a:rPr lang="en-US" altLang="zh-CN" dirty="0">
                <a:solidFill>
                  <a:srgbClr val="3380E6"/>
                </a:solidFill>
                <a:latin typeface="Arial"/>
              </a:rPr>
              <a:t> </a:t>
            </a:r>
            <a:r>
              <a:rPr lang="en-US" altLang="zh-CN" dirty="0" err="1">
                <a:solidFill>
                  <a:srgbClr val="3380E6"/>
                </a:solidFill>
                <a:latin typeface="Arial"/>
              </a:rPr>
              <a:t>Enum</a:t>
            </a:r>
            <a:r>
              <a:rPr lang="zh-CN" altLang="en-US" dirty="0">
                <a:solidFill>
                  <a:srgbClr val="3380E6"/>
                </a:solidFill>
                <a:latin typeface="Arial"/>
              </a:rPr>
              <a:t> </a:t>
            </a:r>
            <a:r>
              <a:rPr lang="en-US" altLang="zh-CN" dirty="0">
                <a:solidFill>
                  <a:srgbClr val="3380E6"/>
                </a:solidFill>
                <a:latin typeface="Arial"/>
              </a:rPr>
              <a:t>Type</a:t>
            </a:r>
            <a:r>
              <a:rPr lang="en-US" dirty="0">
                <a:solidFill>
                  <a:srgbClr val="3380E6"/>
                </a:solidFill>
                <a:latin typeface="Arial"/>
              </a:rPr>
              <a:t> (Cont.)</a:t>
            </a:r>
          </a:p>
        </p:txBody>
      </p:sp>
      <p:sp>
        <p:nvSpPr>
          <p:cNvPr id="75779" name="Text Placeholder 2"/>
          <p:cNvSpPr>
            <a:spLocks noGrp="1"/>
          </p:cNvSpPr>
          <p:nvPr>
            <p:ph type="body" idx="1"/>
          </p:nvPr>
        </p:nvSpPr>
        <p:spPr/>
        <p:txBody>
          <a:bodyPr/>
          <a:lstStyle/>
          <a:p>
            <a:pPr eaLnBrk="1" hangingPunct="1">
              <a:lnSpc>
                <a:spcPct val="150000"/>
              </a:lnSpc>
            </a:pPr>
            <a:r>
              <a:rPr lang="en-US" altLang="zh-CN" sz="2100" dirty="0">
                <a:solidFill>
                  <a:srgbClr val="000000"/>
                </a:solidFill>
                <a:latin typeface="Times New Roman" pitchFamily="18" charset="0"/>
                <a:ea typeface="宋体" charset="-122"/>
              </a:rPr>
              <a:t>For every </a:t>
            </a:r>
            <a:r>
              <a:rPr lang="en-US" altLang="zh-CN" sz="2100" dirty="0" err="1">
                <a:solidFill>
                  <a:srgbClr val="000000"/>
                </a:solidFill>
                <a:latin typeface="Lucida Console" pitchFamily="49" charset="0"/>
                <a:ea typeface="宋体" charset="-122"/>
              </a:rPr>
              <a:t>enum</a:t>
            </a:r>
            <a:r>
              <a:rPr lang="en-US" altLang="zh-CN" sz="2100" dirty="0">
                <a:solidFill>
                  <a:srgbClr val="000000"/>
                </a:solidFill>
                <a:latin typeface="Times New Roman" pitchFamily="18" charset="0"/>
                <a:ea typeface="宋体" charset="-122"/>
              </a:rPr>
              <a:t>, the compiler generates the </a:t>
            </a:r>
            <a:r>
              <a:rPr lang="en-US" altLang="zh-CN" sz="2100" dirty="0">
                <a:solidFill>
                  <a:srgbClr val="000000"/>
                </a:solidFill>
                <a:latin typeface="Lucida Console" pitchFamily="49" charset="0"/>
                <a:ea typeface="宋体" charset="-122"/>
              </a:rPr>
              <a:t>static</a:t>
            </a:r>
            <a:r>
              <a:rPr lang="en-US" altLang="zh-CN" sz="2100" dirty="0">
                <a:solidFill>
                  <a:srgbClr val="000000"/>
                </a:solidFill>
                <a:latin typeface="Times New Roman" pitchFamily="18" charset="0"/>
                <a:ea typeface="宋体" charset="-122"/>
              </a:rPr>
              <a:t> method </a:t>
            </a:r>
            <a:r>
              <a:rPr lang="en-US" altLang="zh-CN" sz="2100" dirty="0">
                <a:solidFill>
                  <a:srgbClr val="FF0000"/>
                </a:solidFill>
                <a:latin typeface="LucidaSansTypewriter" pitchFamily="49" charset="0"/>
                <a:ea typeface="宋体" charset="-122"/>
              </a:rPr>
              <a:t>values</a:t>
            </a:r>
            <a:r>
              <a:rPr lang="en-US" altLang="zh-CN" sz="2100" dirty="0">
                <a:solidFill>
                  <a:srgbClr val="000000"/>
                </a:solidFill>
                <a:latin typeface="Times New Roman" pitchFamily="18" charset="0"/>
                <a:ea typeface="宋体" charset="-122"/>
              </a:rPr>
              <a:t> that returns an array of the </a:t>
            </a:r>
            <a:r>
              <a:rPr lang="en-US" altLang="zh-CN" sz="2100" dirty="0" err="1">
                <a:solidFill>
                  <a:srgbClr val="000000"/>
                </a:solidFill>
                <a:latin typeface="Lucida Console" pitchFamily="49" charset="0"/>
                <a:ea typeface="宋体" charset="-122"/>
              </a:rPr>
              <a:t>enum</a:t>
            </a:r>
            <a:r>
              <a:rPr lang="en-US" altLang="zh-CN" sz="2100" dirty="0" err="1">
                <a:solidFill>
                  <a:srgbClr val="000000"/>
                </a:solidFill>
                <a:latin typeface="Times New Roman" pitchFamily="18" charset="0"/>
                <a:ea typeface="宋体" charset="-122"/>
              </a:rPr>
              <a:t>’s</a:t>
            </a:r>
            <a:r>
              <a:rPr lang="en-US" altLang="zh-CN" sz="2100" dirty="0">
                <a:solidFill>
                  <a:srgbClr val="000000"/>
                </a:solidFill>
                <a:latin typeface="Times New Roman" pitchFamily="18" charset="0"/>
                <a:ea typeface="宋体" charset="-122"/>
              </a:rPr>
              <a:t> constants.</a:t>
            </a:r>
          </a:p>
          <a:p>
            <a:pPr eaLnBrk="1" hangingPunct="1">
              <a:lnSpc>
                <a:spcPct val="150000"/>
              </a:lnSpc>
            </a:pPr>
            <a:r>
              <a:rPr lang="en-US" altLang="zh-CN" sz="2100" dirty="0">
                <a:solidFill>
                  <a:srgbClr val="000000"/>
                </a:solidFill>
                <a:latin typeface="Times New Roman" pitchFamily="18" charset="0"/>
                <a:ea typeface="宋体" charset="-122"/>
              </a:rPr>
              <a:t>When an </a:t>
            </a:r>
            <a:r>
              <a:rPr lang="en-US" altLang="zh-CN" sz="2100" dirty="0" err="1">
                <a:solidFill>
                  <a:srgbClr val="000000"/>
                </a:solidFill>
                <a:latin typeface="Lucida Console" pitchFamily="49" charset="0"/>
                <a:ea typeface="宋体" charset="-122"/>
              </a:rPr>
              <a:t>enum</a:t>
            </a:r>
            <a:r>
              <a:rPr lang="en-US" altLang="zh-CN" sz="2100" dirty="0">
                <a:solidFill>
                  <a:srgbClr val="000000"/>
                </a:solidFill>
                <a:latin typeface="Times New Roman" pitchFamily="18" charset="0"/>
                <a:ea typeface="宋体" charset="-122"/>
              </a:rPr>
              <a:t> constant is converted to a </a:t>
            </a:r>
            <a:r>
              <a:rPr lang="en-US" altLang="zh-CN" sz="2100" dirty="0">
                <a:solidFill>
                  <a:srgbClr val="000000"/>
                </a:solidFill>
                <a:latin typeface="Lucida Console" pitchFamily="49" charset="0"/>
                <a:ea typeface="宋体" charset="-122"/>
              </a:rPr>
              <a:t>String</a:t>
            </a:r>
            <a:r>
              <a:rPr lang="en-US" altLang="zh-CN" sz="2100" dirty="0">
                <a:solidFill>
                  <a:srgbClr val="000000"/>
                </a:solidFill>
                <a:latin typeface="Times New Roman" pitchFamily="18" charset="0"/>
                <a:ea typeface="宋体" charset="-122"/>
              </a:rPr>
              <a:t>, the constant’s identifier is used as the </a:t>
            </a:r>
            <a:r>
              <a:rPr lang="en-US" altLang="zh-CN" sz="2100" dirty="0">
                <a:solidFill>
                  <a:srgbClr val="000000"/>
                </a:solidFill>
                <a:latin typeface="Lucida Console" pitchFamily="49" charset="0"/>
                <a:ea typeface="宋体" charset="-122"/>
              </a:rPr>
              <a:t>String</a:t>
            </a:r>
            <a:r>
              <a:rPr lang="en-US" altLang="zh-CN" sz="2100" dirty="0">
                <a:solidFill>
                  <a:srgbClr val="000000"/>
                </a:solidFill>
                <a:latin typeface="Times New Roman" pitchFamily="18" charset="0"/>
                <a:ea typeface="宋体" charset="-122"/>
              </a:rPr>
              <a:t> representation.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animEffect transition="in" filter="blinds(horizontal)">
                                      <p:cBhvr>
                                        <p:cTn id="7" dur="500"/>
                                        <p:tgtEl>
                                          <p:spTgt spid="757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5779">
                                            <p:txEl>
                                              <p:pRg st="1" end="1"/>
                                            </p:txEl>
                                          </p:spTgt>
                                        </p:tgtEl>
                                        <p:attrNameLst>
                                          <p:attrName>style.visibility</p:attrName>
                                        </p:attrNameLst>
                                      </p:cBhvr>
                                      <p:to>
                                        <p:strVal val="visible"/>
                                      </p:to>
                                    </p:set>
                                    <p:animEffect transition="in" filter="blinds(horizontal)">
                                      <p:cBhvr>
                                        <p:cTn id="12" dur="500"/>
                                        <p:tgtEl>
                                          <p:spTgt spid="757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descr="ch08imageslides_Page_07.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 descr="ch08imageslides_Page_46.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 descr="ch08imageslides_Page_47.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 descr="ch08imageslides_Page_48.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 descr="ch08imageslides_Page_49.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8.9  </a:t>
            </a:r>
            <a:r>
              <a:rPr lang="en-US" altLang="zh-CN" dirty="0">
                <a:solidFill>
                  <a:srgbClr val="3380E6"/>
                </a:solidFill>
                <a:latin typeface="Arial"/>
              </a:rPr>
              <a:t> </a:t>
            </a:r>
            <a:r>
              <a:rPr lang="en-US" altLang="zh-CN" dirty="0" err="1">
                <a:solidFill>
                  <a:srgbClr val="3380E6"/>
                </a:solidFill>
                <a:latin typeface="Arial"/>
              </a:rPr>
              <a:t>Enum</a:t>
            </a:r>
            <a:r>
              <a:rPr lang="zh-CN" altLang="en-US" dirty="0">
                <a:solidFill>
                  <a:srgbClr val="3380E6"/>
                </a:solidFill>
                <a:latin typeface="Arial"/>
              </a:rPr>
              <a:t> </a:t>
            </a:r>
            <a:r>
              <a:rPr lang="en-US" altLang="zh-CN" dirty="0">
                <a:solidFill>
                  <a:srgbClr val="3380E6"/>
                </a:solidFill>
                <a:latin typeface="Arial"/>
              </a:rPr>
              <a:t>Type</a:t>
            </a:r>
            <a:r>
              <a:rPr lang="en-US" dirty="0">
                <a:solidFill>
                  <a:srgbClr val="3380E6"/>
                </a:solidFill>
                <a:latin typeface="Arial"/>
              </a:rPr>
              <a:t> (Cont.)</a:t>
            </a:r>
          </a:p>
        </p:txBody>
      </p:sp>
      <p:sp>
        <p:nvSpPr>
          <p:cNvPr id="80899" name="Text Placeholder 2"/>
          <p:cNvSpPr>
            <a:spLocks noGrp="1"/>
          </p:cNvSpPr>
          <p:nvPr>
            <p:ph type="body" idx="1"/>
          </p:nvPr>
        </p:nvSpPr>
        <p:spPr/>
        <p:txBody>
          <a:bodyPr/>
          <a:lstStyle/>
          <a:p>
            <a:pPr eaLnBrk="1" hangingPunct="1"/>
            <a:r>
              <a:rPr lang="en-US" altLang="zh-CN" sz="2500" dirty="0">
                <a:solidFill>
                  <a:srgbClr val="000000"/>
                </a:solidFill>
                <a:latin typeface="Times New Roman" pitchFamily="18" charset="0"/>
                <a:ea typeface="宋体" charset="-122"/>
              </a:rPr>
              <a:t>Use the </a:t>
            </a:r>
            <a:r>
              <a:rPr lang="en-US" altLang="zh-CN" sz="2500" dirty="0">
                <a:solidFill>
                  <a:srgbClr val="000000"/>
                </a:solidFill>
                <a:latin typeface="Lucida Console" pitchFamily="49" charset="0"/>
                <a:ea typeface="宋体" charset="-122"/>
              </a:rPr>
              <a:t>static</a:t>
            </a:r>
            <a:r>
              <a:rPr lang="en-US" altLang="zh-CN" sz="2500" dirty="0">
                <a:solidFill>
                  <a:srgbClr val="000000"/>
                </a:solidFill>
                <a:latin typeface="Times New Roman" pitchFamily="18" charset="0"/>
                <a:ea typeface="宋体" charset="-122"/>
              </a:rPr>
              <a:t> method </a:t>
            </a:r>
            <a:r>
              <a:rPr lang="en-US" altLang="zh-CN" sz="2500" dirty="0">
                <a:solidFill>
                  <a:srgbClr val="FF0000"/>
                </a:solidFill>
                <a:latin typeface="LucidaSansTypewriter" pitchFamily="49" charset="0"/>
                <a:ea typeface="宋体" charset="-122"/>
              </a:rPr>
              <a:t>range</a:t>
            </a:r>
            <a:r>
              <a:rPr lang="en-US" altLang="zh-CN" sz="2500" dirty="0">
                <a:solidFill>
                  <a:srgbClr val="000000"/>
                </a:solidFill>
                <a:latin typeface="Times New Roman" pitchFamily="18" charset="0"/>
                <a:ea typeface="宋体" charset="-122"/>
              </a:rPr>
              <a:t> of class </a:t>
            </a:r>
            <a:r>
              <a:rPr lang="en-US" altLang="zh-CN" sz="2500" dirty="0" err="1">
                <a:solidFill>
                  <a:srgbClr val="0000FF"/>
                </a:solidFill>
                <a:latin typeface="LucidaSansTypewriter" pitchFamily="49" charset="0"/>
                <a:ea typeface="宋体" charset="-122"/>
              </a:rPr>
              <a:t>EnumSet</a:t>
            </a:r>
            <a:r>
              <a:rPr lang="en-US" altLang="zh-CN" sz="2500" dirty="0">
                <a:solidFill>
                  <a:srgbClr val="000000"/>
                </a:solidFill>
                <a:latin typeface="Times New Roman" pitchFamily="18" charset="0"/>
                <a:ea typeface="宋体" charset="-122"/>
              </a:rPr>
              <a:t> (declared in package </a:t>
            </a:r>
            <a:r>
              <a:rPr lang="en-US" altLang="zh-CN" sz="2500" dirty="0" err="1">
                <a:solidFill>
                  <a:srgbClr val="000000"/>
                </a:solidFill>
                <a:latin typeface="Lucida Console" pitchFamily="49" charset="0"/>
                <a:ea typeface="宋体" charset="-122"/>
              </a:rPr>
              <a:t>java.util</a:t>
            </a:r>
            <a:r>
              <a:rPr lang="en-US" altLang="zh-CN" sz="2500" dirty="0">
                <a:solidFill>
                  <a:srgbClr val="000000"/>
                </a:solidFill>
                <a:latin typeface="Times New Roman" pitchFamily="18" charset="0"/>
                <a:ea typeface="宋体" charset="-122"/>
              </a:rPr>
              <a:t>) to access a range of an </a:t>
            </a:r>
            <a:r>
              <a:rPr lang="en-US" altLang="zh-CN" sz="2500" dirty="0" err="1">
                <a:solidFill>
                  <a:srgbClr val="000000"/>
                </a:solidFill>
                <a:latin typeface="Lucida Console" pitchFamily="49" charset="0"/>
                <a:ea typeface="宋体" charset="-122"/>
              </a:rPr>
              <a:t>enum</a:t>
            </a:r>
            <a:r>
              <a:rPr lang="en-US" altLang="zh-CN" sz="2500" dirty="0" err="1">
                <a:solidFill>
                  <a:srgbClr val="000000"/>
                </a:solidFill>
                <a:latin typeface="Times New Roman" pitchFamily="18" charset="0"/>
                <a:ea typeface="宋体" charset="-122"/>
              </a:rPr>
              <a:t>’s</a:t>
            </a:r>
            <a:r>
              <a:rPr lang="en-US" altLang="zh-CN" sz="2500" dirty="0">
                <a:solidFill>
                  <a:srgbClr val="000000"/>
                </a:solidFill>
                <a:latin typeface="Times New Roman" pitchFamily="18" charset="0"/>
                <a:ea typeface="宋体" charset="-122"/>
              </a:rPr>
              <a:t> constants. </a:t>
            </a:r>
          </a:p>
          <a:p>
            <a:pPr lvl="1" eaLnBrk="1" hangingPunct="1"/>
            <a:r>
              <a:rPr lang="en-US" altLang="zh-CN" sz="2100" dirty="0">
                <a:solidFill>
                  <a:srgbClr val="000000"/>
                </a:solidFill>
                <a:latin typeface="Times New Roman" pitchFamily="18" charset="0"/>
                <a:ea typeface="宋体" charset="-122"/>
              </a:rPr>
              <a:t>Method </a:t>
            </a:r>
            <a:r>
              <a:rPr lang="en-US" altLang="zh-CN" sz="2100" dirty="0">
                <a:solidFill>
                  <a:srgbClr val="000000"/>
                </a:solidFill>
                <a:latin typeface="Lucida Console" pitchFamily="49" charset="0"/>
                <a:ea typeface="宋体" charset="-122"/>
              </a:rPr>
              <a:t>range</a:t>
            </a:r>
            <a:r>
              <a:rPr lang="en-US" altLang="zh-CN" sz="2100" dirty="0">
                <a:solidFill>
                  <a:srgbClr val="000000"/>
                </a:solidFill>
                <a:latin typeface="Times New Roman" pitchFamily="18" charset="0"/>
                <a:ea typeface="宋体" charset="-122"/>
              </a:rPr>
              <a:t> takes two parameters—the first and the last </a:t>
            </a:r>
            <a:r>
              <a:rPr lang="en-US" altLang="zh-CN" sz="2100" dirty="0" err="1">
                <a:solidFill>
                  <a:srgbClr val="000000"/>
                </a:solidFill>
                <a:latin typeface="Lucida Console" pitchFamily="49" charset="0"/>
                <a:ea typeface="宋体" charset="-122"/>
              </a:rPr>
              <a:t>enum</a:t>
            </a:r>
            <a:r>
              <a:rPr lang="en-US" altLang="zh-CN" sz="2100" dirty="0">
                <a:solidFill>
                  <a:srgbClr val="000000"/>
                </a:solidFill>
                <a:latin typeface="Times New Roman" pitchFamily="18" charset="0"/>
                <a:ea typeface="宋体" charset="-122"/>
              </a:rPr>
              <a:t> constants in the range</a:t>
            </a:r>
          </a:p>
          <a:p>
            <a:pPr lvl="1" eaLnBrk="1" hangingPunct="1"/>
            <a:r>
              <a:rPr lang="en-US" altLang="zh-CN" sz="2100" dirty="0">
                <a:solidFill>
                  <a:srgbClr val="000000"/>
                </a:solidFill>
                <a:latin typeface="Times New Roman" pitchFamily="18" charset="0"/>
                <a:ea typeface="宋体" charset="-122"/>
              </a:rPr>
              <a:t>Returns an </a:t>
            </a:r>
            <a:r>
              <a:rPr lang="en-US" altLang="zh-CN" sz="2100" dirty="0" err="1">
                <a:solidFill>
                  <a:srgbClr val="000000"/>
                </a:solidFill>
                <a:latin typeface="Lucida Console" pitchFamily="49" charset="0"/>
                <a:ea typeface="宋体" charset="-122"/>
              </a:rPr>
              <a:t>EnumSet</a:t>
            </a:r>
            <a:r>
              <a:rPr lang="en-US" altLang="zh-CN" sz="2100" dirty="0">
                <a:solidFill>
                  <a:srgbClr val="000000"/>
                </a:solidFill>
                <a:latin typeface="Times New Roman" pitchFamily="18" charset="0"/>
                <a:ea typeface="宋体" charset="-122"/>
              </a:rPr>
              <a:t> that contains all the constants between these two constants, inclusive. </a:t>
            </a:r>
          </a:p>
          <a:p>
            <a:pPr eaLnBrk="1" hangingPunct="1"/>
            <a:r>
              <a:rPr lang="en-US" altLang="zh-CN" sz="2500" dirty="0">
                <a:solidFill>
                  <a:srgbClr val="000000"/>
                </a:solidFill>
                <a:latin typeface="Times New Roman" pitchFamily="18" charset="0"/>
                <a:ea typeface="宋体" charset="-122"/>
              </a:rPr>
              <a:t>The </a:t>
            </a:r>
            <a:r>
              <a:rPr lang="en-US" altLang="zh-CN" sz="2500" dirty="0">
                <a:solidFill>
                  <a:srgbClr val="FF0000"/>
                </a:solidFill>
                <a:latin typeface="Times New Roman" pitchFamily="18" charset="0"/>
                <a:ea typeface="宋体" charset="-122"/>
              </a:rPr>
              <a:t>enhanced</a:t>
            </a:r>
            <a:r>
              <a:rPr lang="en-US" altLang="zh-CN" sz="2500" dirty="0">
                <a:solidFill>
                  <a:srgbClr val="000000"/>
                </a:solidFill>
                <a:latin typeface="Times New Roman" pitchFamily="18" charset="0"/>
                <a:ea typeface="宋体" charset="-122"/>
              </a:rPr>
              <a:t> </a:t>
            </a:r>
            <a:r>
              <a:rPr lang="en-US" altLang="zh-CN" sz="2500" dirty="0">
                <a:solidFill>
                  <a:srgbClr val="000000"/>
                </a:solidFill>
                <a:latin typeface="Lucida Console" pitchFamily="49" charset="0"/>
                <a:ea typeface="宋体" charset="-122"/>
              </a:rPr>
              <a:t>for</a:t>
            </a:r>
            <a:r>
              <a:rPr lang="en-US" altLang="zh-CN" sz="2500" dirty="0">
                <a:solidFill>
                  <a:srgbClr val="000000"/>
                </a:solidFill>
                <a:latin typeface="Times New Roman" pitchFamily="18" charset="0"/>
                <a:ea typeface="宋体" charset="-122"/>
              </a:rPr>
              <a:t> statement can be used with an </a:t>
            </a:r>
            <a:r>
              <a:rPr lang="en-US" altLang="zh-CN" sz="2500" dirty="0" err="1">
                <a:solidFill>
                  <a:srgbClr val="000000"/>
                </a:solidFill>
                <a:latin typeface="Lucida Console" pitchFamily="49" charset="0"/>
                <a:ea typeface="宋体" charset="-122"/>
              </a:rPr>
              <a:t>EnumSet</a:t>
            </a:r>
            <a:r>
              <a:rPr lang="en-US" altLang="zh-CN" sz="2500" dirty="0">
                <a:solidFill>
                  <a:srgbClr val="000000"/>
                </a:solidFill>
                <a:latin typeface="Times New Roman" pitchFamily="18" charset="0"/>
                <a:ea typeface="宋体" charset="-122"/>
              </a:rPr>
              <a:t> just as it can with an array. </a:t>
            </a:r>
          </a:p>
          <a:p>
            <a:pPr eaLnBrk="1" hangingPunct="1"/>
            <a:r>
              <a:rPr lang="en-US" altLang="zh-CN" sz="2500" dirty="0">
                <a:solidFill>
                  <a:srgbClr val="000000"/>
                </a:solidFill>
                <a:latin typeface="Times New Roman" pitchFamily="18" charset="0"/>
                <a:ea typeface="宋体" charset="-122"/>
              </a:rPr>
              <a:t>Class </a:t>
            </a:r>
            <a:r>
              <a:rPr lang="en-US" altLang="zh-CN" sz="2500" dirty="0" err="1">
                <a:solidFill>
                  <a:srgbClr val="FF0000"/>
                </a:solidFill>
                <a:latin typeface="Lucida Console" pitchFamily="49" charset="0"/>
                <a:ea typeface="宋体" charset="-122"/>
              </a:rPr>
              <a:t>EnumSet</a:t>
            </a:r>
            <a:r>
              <a:rPr lang="en-US" altLang="zh-CN" sz="2500" dirty="0">
                <a:solidFill>
                  <a:srgbClr val="000000"/>
                </a:solidFill>
                <a:latin typeface="Times New Roman" pitchFamily="18" charset="0"/>
                <a:ea typeface="宋体" charset="-122"/>
              </a:rPr>
              <a:t> provides several other </a:t>
            </a:r>
            <a:r>
              <a:rPr lang="en-US" altLang="zh-CN" sz="2500" dirty="0">
                <a:solidFill>
                  <a:srgbClr val="000000"/>
                </a:solidFill>
                <a:latin typeface="Lucida Console" pitchFamily="49" charset="0"/>
                <a:ea typeface="宋体" charset="-122"/>
              </a:rPr>
              <a:t>static</a:t>
            </a:r>
            <a:r>
              <a:rPr lang="en-US" altLang="zh-CN" sz="2500" dirty="0">
                <a:solidFill>
                  <a:srgbClr val="000000"/>
                </a:solidFill>
                <a:latin typeface="Times New Roman" pitchFamily="18" charset="0"/>
                <a:ea typeface="宋体" charset="-122"/>
              </a:rPr>
              <a:t> methods. </a:t>
            </a:r>
          </a:p>
          <a:p>
            <a:pPr lvl="1" eaLnBrk="1" hangingPunct="1"/>
            <a:r>
              <a:rPr lang="en" altLang="zh-CN" sz="2000" dirty="0">
                <a:hlinkClick r:id="rId3"/>
              </a:rPr>
              <a:t>https://docs.oracle.com/en/java/javase/13/docs/api/java.base/java/util/EnumSet.html</a:t>
            </a:r>
            <a:endParaRPr lang="en-US" altLang="zh-CN" sz="2100" dirty="0">
              <a:solidFill>
                <a:srgbClr val="000000"/>
              </a:solidFill>
              <a:latin typeface="Lucida Console" pitchFamily="49" charset="0"/>
              <a:ea typeface="宋体" charset="-122"/>
            </a:endParaRP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1" descr="ch08imageslides_Page_45.png"/>
          <p:cNvPicPr>
            <a:picLocks noGrp="1" noChangeAspect="1"/>
          </p:cNvPicPr>
          <p:nvPr isPhoto="1"/>
        </p:nvPicPr>
        <p:blipFill rotWithShape="1">
          <a:blip r:embed="rId3"/>
          <a:srcRect r="21667" b="67829"/>
          <a:stretch/>
        </p:blipFill>
        <p:spPr bwMode="auto">
          <a:xfrm>
            <a:off x="-1" y="652463"/>
            <a:ext cx="8996477" cy="2243137"/>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Arial"/>
              </a:rPr>
              <a:t>8.10  </a:t>
            </a:r>
            <a:r>
              <a:rPr lang="en-US" dirty="0">
                <a:solidFill>
                  <a:srgbClr val="3380E6"/>
                </a:solidFill>
                <a:latin typeface="Arial"/>
              </a:rPr>
              <a:t>Garbage Collectio</a:t>
            </a:r>
            <a:r>
              <a:rPr lang="en-US" altLang="zh-CN" dirty="0">
                <a:solidFill>
                  <a:srgbClr val="3380E6"/>
                </a:solidFill>
                <a:latin typeface="Arial"/>
              </a:rPr>
              <a:t>n</a:t>
            </a:r>
            <a:endParaRPr lang="en-US" dirty="0">
              <a:solidFill>
                <a:srgbClr val="3380E6"/>
              </a:solidFill>
              <a:latin typeface="Arial"/>
            </a:endParaRPr>
          </a:p>
        </p:txBody>
      </p:sp>
      <p:sp>
        <p:nvSpPr>
          <p:cNvPr id="82947" name="Text Placeholder 2"/>
          <p:cNvSpPr>
            <a:spLocks noGrp="1"/>
          </p:cNvSpPr>
          <p:nvPr>
            <p:ph type="body" idx="1"/>
          </p:nvPr>
        </p:nvSpPr>
        <p:spPr/>
        <p:txBody>
          <a:bodyPr/>
          <a:lstStyle/>
          <a:p>
            <a:pPr eaLnBrk="1" hangingPunct="1">
              <a:lnSpc>
                <a:spcPct val="150000"/>
              </a:lnSpc>
            </a:pPr>
            <a:r>
              <a:rPr lang="en-US" altLang="zh-CN" sz="2500" dirty="0">
                <a:solidFill>
                  <a:srgbClr val="000000"/>
                </a:solidFill>
                <a:latin typeface="Times New Roman" pitchFamily="18" charset="0"/>
                <a:ea typeface="宋体" charset="-122"/>
              </a:rPr>
              <a:t>Every class in Java has the methods of class </a:t>
            </a:r>
            <a:r>
              <a:rPr lang="en-US" altLang="zh-CN" sz="2500" dirty="0">
                <a:solidFill>
                  <a:srgbClr val="000000"/>
                </a:solidFill>
                <a:latin typeface="Lucida Console" pitchFamily="49" charset="0"/>
                <a:ea typeface="宋体" charset="-122"/>
              </a:rPr>
              <a:t>Object</a:t>
            </a:r>
            <a:r>
              <a:rPr lang="en-US" altLang="zh-CN" sz="2500" dirty="0">
                <a:solidFill>
                  <a:srgbClr val="000000"/>
                </a:solidFill>
                <a:latin typeface="Times New Roman" pitchFamily="18" charset="0"/>
                <a:ea typeface="宋体" charset="-122"/>
              </a:rPr>
              <a:t> (package </a:t>
            </a:r>
            <a:r>
              <a:rPr lang="en-US" altLang="zh-CN" sz="2500" dirty="0" err="1">
                <a:solidFill>
                  <a:srgbClr val="000000"/>
                </a:solidFill>
                <a:latin typeface="Lucida Console" pitchFamily="49" charset="0"/>
                <a:ea typeface="宋体" charset="-122"/>
              </a:rPr>
              <a:t>java.lang</a:t>
            </a:r>
            <a:r>
              <a:rPr lang="en-US" altLang="zh-CN" sz="2500" dirty="0">
                <a:solidFill>
                  <a:srgbClr val="000000"/>
                </a:solidFill>
                <a:latin typeface="Times New Roman" pitchFamily="18" charset="0"/>
                <a:ea typeface="宋体" charset="-122"/>
              </a:rPr>
              <a:t>), one of which is the </a:t>
            </a:r>
            <a:r>
              <a:rPr lang="en-US" altLang="zh-CN" sz="2500" dirty="0">
                <a:solidFill>
                  <a:srgbClr val="FF0000"/>
                </a:solidFill>
                <a:latin typeface="Lucida Console" pitchFamily="49" charset="0"/>
                <a:ea typeface="宋体" charset="-122"/>
              </a:rPr>
              <a:t>finalize</a:t>
            </a:r>
            <a:r>
              <a:rPr lang="en-US" altLang="zh-CN" sz="2500" dirty="0">
                <a:solidFill>
                  <a:srgbClr val="000000"/>
                </a:solidFill>
                <a:latin typeface="Times New Roman" pitchFamily="18" charset="0"/>
                <a:ea typeface="宋体" charset="-122"/>
              </a:rPr>
              <a:t> method. </a:t>
            </a:r>
          </a:p>
          <a:p>
            <a:pPr lvl="1" eaLnBrk="1" hangingPunct="1">
              <a:lnSpc>
                <a:spcPct val="150000"/>
              </a:lnSpc>
            </a:pPr>
            <a:r>
              <a:rPr lang="en-US" altLang="zh-CN" sz="2100" dirty="0">
                <a:solidFill>
                  <a:srgbClr val="000000"/>
                </a:solidFill>
                <a:latin typeface="Times New Roman" pitchFamily="18" charset="0"/>
                <a:ea typeface="宋体" charset="-122"/>
              </a:rPr>
              <a:t>Rarely used because it can cause performance problems and there is some uncertainty as to whether it will get called. </a:t>
            </a:r>
          </a:p>
          <a:p>
            <a:pPr eaLnBrk="1" hangingPunct="1">
              <a:lnSpc>
                <a:spcPct val="150000"/>
              </a:lnSpc>
            </a:pPr>
            <a:r>
              <a:rPr lang="en-US" altLang="zh-CN" sz="2500" dirty="0">
                <a:solidFill>
                  <a:srgbClr val="000000"/>
                </a:solidFill>
                <a:latin typeface="Times New Roman" pitchFamily="18" charset="0"/>
                <a:ea typeface="宋体" charset="-122"/>
              </a:rPr>
              <a:t>Every object uses system resources, such as memory. </a:t>
            </a:r>
          </a:p>
          <a:p>
            <a:pPr lvl="1" eaLnBrk="1" hangingPunct="1">
              <a:lnSpc>
                <a:spcPct val="150000"/>
              </a:lnSpc>
            </a:pPr>
            <a:r>
              <a:rPr lang="en-US" altLang="zh-CN" sz="2100" dirty="0">
                <a:solidFill>
                  <a:srgbClr val="000000"/>
                </a:solidFill>
                <a:latin typeface="Times New Roman" pitchFamily="18" charset="0"/>
                <a:ea typeface="宋体" charset="-122"/>
              </a:rPr>
              <a:t>Need a disciplined way to give resources back to the system when they’re no longer needed; otherwise, “</a:t>
            </a:r>
            <a:r>
              <a:rPr lang="en-US" altLang="zh-CN" sz="2100" dirty="0">
                <a:solidFill>
                  <a:srgbClr val="FF0000"/>
                </a:solidFill>
                <a:latin typeface="Times New Roman" pitchFamily="18" charset="0"/>
                <a:ea typeface="宋体" charset="-122"/>
              </a:rPr>
              <a:t>resource leaks</a:t>
            </a:r>
            <a:r>
              <a:rPr lang="en-US" altLang="zh-CN" sz="2100" dirty="0">
                <a:solidFill>
                  <a:srgbClr val="000000"/>
                </a:solidFill>
                <a:latin typeface="Times New Roman" pitchFamily="18" charset="0"/>
                <a:ea typeface="宋体" charset="-122"/>
              </a:rPr>
              <a:t>” might occur. </a:t>
            </a:r>
          </a:p>
          <a:p>
            <a:pPr eaLnBrk="1" hangingPunct="1">
              <a:lnSpc>
                <a:spcPct val="150000"/>
              </a:lnSpc>
            </a:pPr>
            <a:r>
              <a:rPr lang="en-US" altLang="zh-CN" sz="2100" dirty="0">
                <a:solidFill>
                  <a:srgbClr val="000000"/>
                </a:solidFill>
                <a:latin typeface="Times New Roman" pitchFamily="18" charset="0"/>
                <a:ea typeface="宋体" charset="-122"/>
              </a:rPr>
              <a:t>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solidFill>
                  <a:srgbClr val="24B5A1"/>
                </a:solidFill>
                <a:latin typeface="Arial"/>
              </a:rPr>
              <a:t>8.10  </a:t>
            </a:r>
            <a:r>
              <a:rPr lang="en-US" dirty="0">
                <a:solidFill>
                  <a:srgbClr val="3380E6"/>
                </a:solidFill>
                <a:latin typeface="Arial"/>
              </a:rPr>
              <a:t>Garbage Collection (Cont.)</a:t>
            </a:r>
            <a:endParaRPr lang="zh-CN" altLang="en-US" dirty="0"/>
          </a:p>
        </p:txBody>
      </p:sp>
      <p:sp>
        <p:nvSpPr>
          <p:cNvPr id="3" name="文本占位符 2"/>
          <p:cNvSpPr>
            <a:spLocks noGrp="1"/>
          </p:cNvSpPr>
          <p:nvPr>
            <p:ph type="body" idx="1"/>
          </p:nvPr>
        </p:nvSpPr>
        <p:spPr/>
        <p:txBody>
          <a:bodyPr/>
          <a:lstStyle/>
          <a:p>
            <a:pPr eaLnBrk="1" hangingPunct="1">
              <a:lnSpc>
                <a:spcPct val="90000"/>
              </a:lnSpc>
            </a:pPr>
            <a:r>
              <a:rPr lang="en-US" altLang="zh-CN" sz="2500" dirty="0">
                <a:solidFill>
                  <a:srgbClr val="000000"/>
                </a:solidFill>
                <a:latin typeface="Times New Roman" pitchFamily="18" charset="0"/>
                <a:ea typeface="宋体" charset="-122"/>
              </a:rPr>
              <a:t>The JVM performs automatic </a:t>
            </a:r>
            <a:r>
              <a:rPr lang="en-US" altLang="zh-CN" sz="2500" dirty="0">
                <a:solidFill>
                  <a:srgbClr val="FF0000"/>
                </a:solidFill>
                <a:latin typeface="Times New Roman" pitchFamily="18" charset="0"/>
                <a:ea typeface="宋体" charset="-122"/>
              </a:rPr>
              <a:t>garbage collection </a:t>
            </a:r>
            <a:r>
              <a:rPr lang="en-US" altLang="zh-CN" sz="2500" dirty="0">
                <a:solidFill>
                  <a:srgbClr val="000000"/>
                </a:solidFill>
                <a:latin typeface="Times New Roman" pitchFamily="18" charset="0"/>
                <a:ea typeface="宋体" charset="-122"/>
              </a:rPr>
              <a:t>to reclaim the memory occupied by objects that are no longer used. </a:t>
            </a:r>
          </a:p>
          <a:p>
            <a:pPr lvl="1" eaLnBrk="1" hangingPunct="1">
              <a:lnSpc>
                <a:spcPct val="90000"/>
              </a:lnSpc>
            </a:pPr>
            <a:r>
              <a:rPr lang="en-US" altLang="zh-CN" sz="2100" dirty="0">
                <a:solidFill>
                  <a:srgbClr val="000000"/>
                </a:solidFill>
                <a:latin typeface="Times New Roman" pitchFamily="18" charset="0"/>
                <a:ea typeface="宋体" charset="-122"/>
              </a:rPr>
              <a:t>When there are no more references to an object, the object is eligible to be collected. </a:t>
            </a:r>
          </a:p>
          <a:p>
            <a:pPr lvl="1" eaLnBrk="1" hangingPunct="1">
              <a:lnSpc>
                <a:spcPct val="90000"/>
              </a:lnSpc>
            </a:pPr>
            <a:r>
              <a:rPr lang="en-US" altLang="zh-CN" sz="2100" dirty="0">
                <a:solidFill>
                  <a:srgbClr val="000000"/>
                </a:solidFill>
                <a:latin typeface="Times New Roman" pitchFamily="18" charset="0"/>
                <a:ea typeface="宋体" charset="-122"/>
              </a:rPr>
              <a:t>This typically occurs when the JVM executes its </a:t>
            </a:r>
            <a:r>
              <a:rPr lang="en-US" altLang="zh-CN" sz="2100" dirty="0">
                <a:solidFill>
                  <a:srgbClr val="0000FF"/>
                </a:solidFill>
                <a:latin typeface="Times New Roman" pitchFamily="18" charset="0"/>
                <a:ea typeface="宋体" charset="-122"/>
              </a:rPr>
              <a:t>garbage collector</a:t>
            </a:r>
          </a:p>
          <a:p>
            <a:pPr eaLnBrk="1" hangingPunct="1"/>
            <a:r>
              <a:rPr lang="en-US" altLang="zh-CN" dirty="0">
                <a:solidFill>
                  <a:srgbClr val="000000"/>
                </a:solidFill>
                <a:latin typeface="Times New Roman" pitchFamily="18" charset="0"/>
                <a:ea typeface="宋体" charset="-122"/>
              </a:rPr>
              <a:t>Other types of </a:t>
            </a:r>
            <a:r>
              <a:rPr lang="en-US" altLang="zh-CN" dirty="0">
                <a:solidFill>
                  <a:srgbClr val="FF0000"/>
                </a:solidFill>
                <a:latin typeface="Times New Roman" pitchFamily="18" charset="0"/>
                <a:ea typeface="宋体" charset="-122"/>
              </a:rPr>
              <a:t>resource leaks </a:t>
            </a:r>
            <a:r>
              <a:rPr lang="en-US" altLang="zh-CN" dirty="0">
                <a:solidFill>
                  <a:srgbClr val="000000"/>
                </a:solidFill>
                <a:latin typeface="Times New Roman" pitchFamily="18" charset="0"/>
                <a:ea typeface="宋体" charset="-122"/>
              </a:rPr>
              <a:t>can occur. </a:t>
            </a:r>
          </a:p>
          <a:p>
            <a:pPr lvl="1" eaLnBrk="1" hangingPunct="1"/>
            <a:r>
              <a:rPr lang="en-US" altLang="zh-CN" dirty="0">
                <a:solidFill>
                  <a:srgbClr val="000000"/>
                </a:solidFill>
                <a:latin typeface="Times New Roman" pitchFamily="18" charset="0"/>
                <a:ea typeface="宋体" charset="-122"/>
              </a:rPr>
              <a:t>An application may open a file on disk to modify its contents. </a:t>
            </a:r>
          </a:p>
          <a:p>
            <a:pPr lvl="1" eaLnBrk="1" hangingPunct="1"/>
            <a:r>
              <a:rPr lang="en-US" altLang="zh-CN" dirty="0">
                <a:solidFill>
                  <a:srgbClr val="000000"/>
                </a:solidFill>
                <a:latin typeface="Times New Roman" pitchFamily="18" charset="0"/>
                <a:ea typeface="宋体" charset="-122"/>
              </a:rPr>
              <a:t>If it does not close the file, the application must terminate before any other application can use it.</a:t>
            </a:r>
          </a:p>
          <a:p>
            <a:pPr lvl="1" eaLnBrk="1" hangingPunct="1">
              <a:lnSpc>
                <a:spcPct val="90000"/>
              </a:lnSpc>
            </a:pPr>
            <a:endParaRPr lang="zh-CN" altLang="en-US" dirty="0"/>
          </a:p>
        </p:txBody>
      </p:sp>
      <p:sp>
        <p:nvSpPr>
          <p:cNvPr id="4" name="页脚占位符 3"/>
          <p:cNvSpPr>
            <a:spLocks noGrp="1"/>
          </p:cNvSpPr>
          <p:nvPr>
            <p:ph type="ftr" sz="quarter" idx="11"/>
          </p:nvPr>
        </p:nvSpPr>
        <p:spPr/>
        <p:txBody>
          <a:bodyPr/>
          <a:lstStyle/>
          <a:p>
            <a:pPr>
              <a:defRPr/>
            </a:pP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Arial"/>
              </a:rPr>
              <a:t>8.10  </a:t>
            </a:r>
            <a:r>
              <a:rPr lang="en-US" dirty="0">
                <a:solidFill>
                  <a:srgbClr val="3380E6"/>
                </a:solidFill>
                <a:latin typeface="Arial"/>
              </a:rPr>
              <a:t>Garbage Collection (Cont.)</a:t>
            </a:r>
          </a:p>
        </p:txBody>
      </p:sp>
      <p:sp>
        <p:nvSpPr>
          <p:cNvPr id="84995" name="Text Placeholder 2"/>
          <p:cNvSpPr>
            <a:spLocks noGrp="1"/>
          </p:cNvSpPr>
          <p:nvPr>
            <p:ph type="body" idx="1"/>
          </p:nvPr>
        </p:nvSpPr>
        <p:spPr/>
        <p:txBody>
          <a:bodyPr/>
          <a:lstStyle/>
          <a:p>
            <a:pPr eaLnBrk="1" hangingPunct="1"/>
            <a:r>
              <a:rPr lang="en-US" altLang="zh-CN" sz="2500" dirty="0">
                <a:solidFill>
                  <a:srgbClr val="000000"/>
                </a:solidFill>
                <a:latin typeface="Times New Roman" pitchFamily="18" charset="0"/>
                <a:ea typeface="宋体" charset="-122"/>
              </a:rPr>
              <a:t>The </a:t>
            </a:r>
            <a:r>
              <a:rPr lang="en-US" altLang="zh-CN" sz="2500" dirty="0">
                <a:solidFill>
                  <a:srgbClr val="FF0000"/>
                </a:solidFill>
                <a:latin typeface="LucidaSansTypewriter" pitchFamily="49" charset="0"/>
                <a:ea typeface="宋体" charset="-122"/>
              </a:rPr>
              <a:t>finalize</a:t>
            </a:r>
            <a:r>
              <a:rPr lang="en-US" altLang="zh-CN" sz="2500" dirty="0">
                <a:solidFill>
                  <a:srgbClr val="0000FF"/>
                </a:solidFill>
                <a:latin typeface="Times New Roman" pitchFamily="18" charset="0"/>
                <a:ea typeface="宋体" charset="-122"/>
              </a:rPr>
              <a:t> method</a:t>
            </a:r>
            <a:r>
              <a:rPr lang="en-US" altLang="zh-CN" sz="2500" dirty="0">
                <a:solidFill>
                  <a:srgbClr val="000000"/>
                </a:solidFill>
                <a:latin typeface="Times New Roman" pitchFamily="18" charset="0"/>
                <a:ea typeface="宋体" charset="-122"/>
              </a:rPr>
              <a:t> is called by the garbage collector to perform </a:t>
            </a:r>
            <a:r>
              <a:rPr lang="en-US" altLang="zh-CN" sz="2500" dirty="0">
                <a:solidFill>
                  <a:srgbClr val="0000FF"/>
                </a:solidFill>
                <a:latin typeface="Times New Roman" pitchFamily="18" charset="0"/>
                <a:ea typeface="宋体" charset="-122"/>
              </a:rPr>
              <a:t>termination housekeeping</a:t>
            </a:r>
            <a:r>
              <a:rPr lang="en-US" altLang="zh-CN" sz="2500" dirty="0">
                <a:solidFill>
                  <a:srgbClr val="000000"/>
                </a:solidFill>
                <a:latin typeface="Times New Roman" pitchFamily="18" charset="0"/>
                <a:ea typeface="宋体" charset="-122"/>
              </a:rPr>
              <a:t> on an object just before the garbage collector reclaims the object’s memory. </a:t>
            </a:r>
          </a:p>
          <a:p>
            <a:pPr lvl="1" eaLnBrk="1" hangingPunct="1"/>
            <a:r>
              <a:rPr lang="en-US" altLang="zh-CN" sz="2100" dirty="0">
                <a:solidFill>
                  <a:srgbClr val="000000"/>
                </a:solidFill>
                <a:latin typeface="Times New Roman" pitchFamily="18" charset="0"/>
                <a:ea typeface="宋体" charset="-122"/>
              </a:rPr>
              <a:t>Method </a:t>
            </a:r>
            <a:r>
              <a:rPr lang="en-US" altLang="zh-CN" sz="2100" dirty="0">
                <a:solidFill>
                  <a:srgbClr val="000000"/>
                </a:solidFill>
                <a:latin typeface="Lucida Console" pitchFamily="49" charset="0"/>
                <a:ea typeface="宋体" charset="-122"/>
              </a:rPr>
              <a:t>finalize</a:t>
            </a:r>
            <a:r>
              <a:rPr lang="en-US" altLang="zh-CN" sz="2100" dirty="0">
                <a:solidFill>
                  <a:srgbClr val="000000"/>
                </a:solidFill>
                <a:latin typeface="Times New Roman" pitchFamily="18" charset="0"/>
                <a:ea typeface="宋体" charset="-122"/>
              </a:rPr>
              <a:t> does not take parameters and has return type </a:t>
            </a:r>
            <a:r>
              <a:rPr lang="en-US" altLang="zh-CN" sz="2100" dirty="0">
                <a:solidFill>
                  <a:srgbClr val="000000"/>
                </a:solidFill>
                <a:latin typeface="Lucida Console" pitchFamily="49" charset="0"/>
                <a:ea typeface="宋体" charset="-122"/>
              </a:rPr>
              <a:t>void</a:t>
            </a:r>
            <a:r>
              <a:rPr lang="en-US" altLang="zh-CN" sz="2100" dirty="0">
                <a:solidFill>
                  <a:srgbClr val="000000"/>
                </a:solidFill>
                <a:latin typeface="Times New Roman" pitchFamily="18" charset="0"/>
                <a:ea typeface="宋体" charset="-122"/>
              </a:rPr>
              <a:t>. </a:t>
            </a:r>
          </a:p>
          <a:p>
            <a:pPr lvl="1" eaLnBrk="1" hangingPunct="1"/>
            <a:r>
              <a:rPr lang="en-US" altLang="zh-CN" sz="2100" dirty="0">
                <a:solidFill>
                  <a:srgbClr val="000000"/>
                </a:solidFill>
                <a:latin typeface="Times New Roman" pitchFamily="18" charset="0"/>
                <a:ea typeface="宋体" charset="-122"/>
              </a:rPr>
              <a:t>A problem with method </a:t>
            </a:r>
            <a:r>
              <a:rPr lang="en-US" altLang="zh-CN" sz="2100" dirty="0">
                <a:solidFill>
                  <a:srgbClr val="000000"/>
                </a:solidFill>
                <a:latin typeface="Lucida Console" pitchFamily="49" charset="0"/>
                <a:ea typeface="宋体" charset="-122"/>
              </a:rPr>
              <a:t>finalize</a:t>
            </a:r>
            <a:r>
              <a:rPr lang="en-US" altLang="zh-CN" sz="2100" dirty="0">
                <a:solidFill>
                  <a:srgbClr val="000000"/>
                </a:solidFill>
                <a:latin typeface="Times New Roman" pitchFamily="18" charset="0"/>
                <a:ea typeface="宋体" charset="-122"/>
              </a:rPr>
              <a:t> is that the garbage collector is not guaranteed to execute at a specified time. </a:t>
            </a:r>
          </a:p>
          <a:p>
            <a:pPr lvl="1" eaLnBrk="1" hangingPunct="1"/>
            <a:r>
              <a:rPr lang="en-US" altLang="zh-CN" sz="2100" dirty="0">
                <a:solidFill>
                  <a:srgbClr val="000000"/>
                </a:solidFill>
                <a:latin typeface="Times New Roman" pitchFamily="18" charset="0"/>
                <a:ea typeface="宋体" charset="-122"/>
              </a:rPr>
              <a:t>The garbage collector may never execute before a program terminates. </a:t>
            </a:r>
          </a:p>
          <a:p>
            <a:pPr lvl="1" eaLnBrk="1" hangingPunct="1"/>
            <a:r>
              <a:rPr lang="en-US" altLang="zh-CN" sz="2100" dirty="0">
                <a:solidFill>
                  <a:srgbClr val="000000"/>
                </a:solidFill>
                <a:latin typeface="Times New Roman" pitchFamily="18" charset="0"/>
                <a:ea typeface="宋体" charset="-122"/>
              </a:rPr>
              <a:t>Thus, it’s unclear if, or when, method </a:t>
            </a:r>
            <a:r>
              <a:rPr lang="en-US" altLang="zh-CN" sz="2100" dirty="0">
                <a:solidFill>
                  <a:srgbClr val="000000"/>
                </a:solidFill>
                <a:latin typeface="Lucida Console" pitchFamily="49" charset="0"/>
                <a:ea typeface="宋体" charset="-122"/>
              </a:rPr>
              <a:t>finalize</a:t>
            </a:r>
            <a:r>
              <a:rPr lang="en-US" altLang="zh-CN" sz="2100" dirty="0">
                <a:solidFill>
                  <a:srgbClr val="000000"/>
                </a:solidFill>
                <a:latin typeface="Times New Roman" pitchFamily="18" charset="0"/>
                <a:ea typeface="宋体" charset="-122"/>
              </a:rPr>
              <a:t> will be called. </a:t>
            </a:r>
          </a:p>
          <a:p>
            <a:pPr lvl="1" eaLnBrk="1" hangingPunct="1"/>
            <a:r>
              <a:rPr lang="en-US" altLang="zh-CN" sz="2100" dirty="0">
                <a:solidFill>
                  <a:srgbClr val="000000"/>
                </a:solidFill>
                <a:latin typeface="Times New Roman" pitchFamily="18" charset="0"/>
                <a:ea typeface="宋体" charset="-122"/>
              </a:rPr>
              <a:t>For this reason, most programmers should </a:t>
            </a:r>
            <a:r>
              <a:rPr lang="en-US" altLang="zh-CN" sz="2100" dirty="0">
                <a:solidFill>
                  <a:srgbClr val="FF0000"/>
                </a:solidFill>
                <a:latin typeface="Times New Roman" pitchFamily="18" charset="0"/>
                <a:ea typeface="宋体" charset="-122"/>
              </a:rPr>
              <a:t>avoid</a:t>
            </a:r>
            <a:r>
              <a:rPr lang="en-US" altLang="zh-CN" sz="2100" dirty="0">
                <a:solidFill>
                  <a:srgbClr val="000000"/>
                </a:solidFill>
                <a:latin typeface="Times New Roman" pitchFamily="18" charset="0"/>
                <a:ea typeface="宋体" charset="-122"/>
              </a:rPr>
              <a:t> method </a:t>
            </a:r>
            <a:r>
              <a:rPr lang="en-US" altLang="zh-CN" sz="2100" dirty="0">
                <a:solidFill>
                  <a:srgbClr val="000000"/>
                </a:solidFill>
                <a:latin typeface="Lucida Console" pitchFamily="49" charset="0"/>
                <a:ea typeface="宋体" charset="-122"/>
              </a:rPr>
              <a:t>finalize</a:t>
            </a:r>
            <a:r>
              <a:rPr lang="en-US" altLang="zh-CN" sz="2100" dirty="0">
                <a:solidFill>
                  <a:srgbClr val="000000"/>
                </a:solidFill>
                <a:latin typeface="Times New Roman" pitchFamily="18" charset="0"/>
                <a:ea typeface="宋体" charset="-122"/>
              </a:rPr>
              <a:t>.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1" descr="ch08imageslides_Page_51.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descr="ch08imageslides_Page_08.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24B5A1"/>
                </a:solidFill>
                <a:latin typeface="Arial"/>
              </a:rPr>
              <a:t>8.11  </a:t>
            </a:r>
            <a:r>
              <a:rPr lang="en-US">
                <a:solidFill>
                  <a:srgbClr val="3380E6"/>
                </a:solidFill>
                <a:latin typeface="Lucida Console"/>
              </a:rPr>
              <a:t>static</a:t>
            </a:r>
            <a:r>
              <a:rPr lang="en-US">
                <a:solidFill>
                  <a:srgbClr val="3380E6"/>
                </a:solidFill>
                <a:latin typeface="Arial"/>
              </a:rPr>
              <a:t> Class Members</a:t>
            </a:r>
          </a:p>
        </p:txBody>
      </p:sp>
      <p:sp>
        <p:nvSpPr>
          <p:cNvPr id="87043"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charset="-122"/>
              </a:rPr>
              <a:t>In certain cases, only one copy of a particular variable should be shared by all objects of a class. </a:t>
            </a:r>
          </a:p>
          <a:p>
            <a:pPr lvl="1" eaLnBrk="1" hangingPunct="1"/>
            <a:r>
              <a:rPr lang="en-US" altLang="zh-CN" dirty="0">
                <a:solidFill>
                  <a:srgbClr val="000000"/>
                </a:solidFill>
                <a:latin typeface="Times New Roman" pitchFamily="18" charset="0"/>
                <a:ea typeface="宋体" charset="-122"/>
              </a:rPr>
              <a:t>A </a:t>
            </a:r>
            <a:r>
              <a:rPr lang="en-US" altLang="zh-CN" dirty="0">
                <a:solidFill>
                  <a:srgbClr val="0000FF"/>
                </a:solidFill>
                <a:latin typeface="LucidaSansTypewriter" pitchFamily="49" charset="0"/>
                <a:ea typeface="宋体" charset="-122"/>
              </a:rPr>
              <a:t>static</a:t>
            </a:r>
            <a:r>
              <a:rPr lang="en-US" altLang="zh-CN" dirty="0">
                <a:solidFill>
                  <a:srgbClr val="000000"/>
                </a:solidFill>
                <a:latin typeface="Times New Roman" pitchFamily="18" charset="0"/>
                <a:ea typeface="宋体" charset="-122"/>
              </a:rPr>
              <a:t> </a:t>
            </a:r>
            <a:r>
              <a:rPr lang="en-US" altLang="zh-CN" dirty="0">
                <a:solidFill>
                  <a:srgbClr val="0000FF"/>
                </a:solidFill>
                <a:latin typeface="Times New Roman" pitchFamily="18" charset="0"/>
                <a:ea typeface="宋体" charset="-122"/>
              </a:rPr>
              <a:t>field</a:t>
            </a:r>
            <a:r>
              <a:rPr lang="en-US" altLang="zh-CN" dirty="0">
                <a:solidFill>
                  <a:srgbClr val="000000"/>
                </a:solidFill>
                <a:latin typeface="Times New Roman" pitchFamily="18" charset="0"/>
                <a:ea typeface="宋体" charset="-122"/>
              </a:rPr>
              <a:t>—called a </a:t>
            </a:r>
            <a:r>
              <a:rPr lang="en-US" altLang="zh-CN" dirty="0">
                <a:solidFill>
                  <a:srgbClr val="0000FF"/>
                </a:solidFill>
                <a:latin typeface="Times New Roman" pitchFamily="18" charset="0"/>
                <a:ea typeface="宋体" charset="-122"/>
              </a:rPr>
              <a:t>class variable</a:t>
            </a:r>
            <a:r>
              <a:rPr lang="en-US" altLang="zh-CN" dirty="0">
                <a:solidFill>
                  <a:srgbClr val="000000"/>
                </a:solidFill>
                <a:latin typeface="Times New Roman" pitchFamily="18" charset="0"/>
                <a:ea typeface="宋体" charset="-122"/>
              </a:rPr>
              <a:t>—is used in such cases. </a:t>
            </a:r>
          </a:p>
          <a:p>
            <a:pPr eaLnBrk="1" hangingPunct="1"/>
            <a:r>
              <a:rPr lang="en-US" altLang="zh-CN" dirty="0">
                <a:solidFill>
                  <a:srgbClr val="000000"/>
                </a:solidFill>
                <a:latin typeface="Times New Roman" pitchFamily="18" charset="0"/>
                <a:ea typeface="宋体" charset="-122"/>
              </a:rPr>
              <a:t>A </a:t>
            </a:r>
            <a:r>
              <a:rPr lang="en-US" altLang="zh-CN" dirty="0">
                <a:solidFill>
                  <a:srgbClr val="000000"/>
                </a:solidFill>
                <a:latin typeface="Lucida Console" pitchFamily="49" charset="0"/>
                <a:ea typeface="宋体" charset="-122"/>
              </a:rPr>
              <a:t>static</a:t>
            </a:r>
            <a:r>
              <a:rPr lang="en-US" altLang="zh-CN" dirty="0">
                <a:solidFill>
                  <a:srgbClr val="000000"/>
                </a:solidFill>
                <a:latin typeface="Times New Roman" pitchFamily="18" charset="0"/>
                <a:ea typeface="宋体" charset="-122"/>
              </a:rPr>
              <a:t> variable represents </a:t>
            </a:r>
            <a:r>
              <a:rPr lang="en-US" altLang="zh-CN" dirty="0" err="1">
                <a:solidFill>
                  <a:srgbClr val="0000FF"/>
                </a:solidFill>
                <a:latin typeface="Times New Roman" pitchFamily="18" charset="0"/>
                <a:ea typeface="宋体" charset="-122"/>
              </a:rPr>
              <a:t>classwide</a:t>
            </a:r>
            <a:r>
              <a:rPr lang="en-US" altLang="zh-CN" dirty="0">
                <a:solidFill>
                  <a:srgbClr val="0000FF"/>
                </a:solidFill>
                <a:latin typeface="Times New Roman" pitchFamily="18" charset="0"/>
                <a:ea typeface="宋体" charset="-122"/>
              </a:rPr>
              <a:t> information</a:t>
            </a:r>
            <a:r>
              <a:rPr lang="en-US" altLang="zh-CN" dirty="0">
                <a:solidFill>
                  <a:srgbClr val="000000"/>
                </a:solidFill>
                <a:latin typeface="Times New Roman" pitchFamily="18" charset="0"/>
                <a:ea typeface="宋体" charset="-122"/>
              </a:rPr>
              <a:t>—all objects of the class share the same piece of data. </a:t>
            </a:r>
          </a:p>
          <a:p>
            <a:pPr lvl="1" eaLnBrk="1" hangingPunct="1"/>
            <a:r>
              <a:rPr lang="en-US" altLang="zh-CN" dirty="0">
                <a:solidFill>
                  <a:srgbClr val="000000"/>
                </a:solidFill>
                <a:latin typeface="Times New Roman" pitchFamily="18" charset="0"/>
                <a:ea typeface="宋体" charset="-122"/>
              </a:rPr>
              <a:t>The declaration of a </a:t>
            </a:r>
            <a:r>
              <a:rPr lang="en-US" altLang="zh-CN" dirty="0">
                <a:solidFill>
                  <a:srgbClr val="000000"/>
                </a:solidFill>
                <a:latin typeface="Lucida Console" pitchFamily="49" charset="0"/>
                <a:ea typeface="宋体" charset="-122"/>
              </a:rPr>
              <a:t>static</a:t>
            </a:r>
            <a:r>
              <a:rPr lang="en-US" altLang="zh-CN" dirty="0">
                <a:solidFill>
                  <a:srgbClr val="000000"/>
                </a:solidFill>
                <a:latin typeface="Times New Roman" pitchFamily="18" charset="0"/>
                <a:ea typeface="宋体" charset="-122"/>
              </a:rPr>
              <a:t> variable begins with the keyword </a:t>
            </a:r>
            <a:r>
              <a:rPr lang="en-US" altLang="zh-CN" dirty="0">
                <a:solidFill>
                  <a:srgbClr val="000000"/>
                </a:solidFill>
                <a:latin typeface="Lucida Console" pitchFamily="49" charset="0"/>
                <a:ea typeface="宋体" charset="-122"/>
              </a:rPr>
              <a:t>static</a:t>
            </a:r>
            <a:r>
              <a:rPr lang="en-US" altLang="zh-CN" dirty="0">
                <a:solidFill>
                  <a:srgbClr val="000000"/>
                </a:solidFill>
                <a:latin typeface="Times New Roman" pitchFamily="18" charset="0"/>
                <a:ea typeface="宋体" charset="-122"/>
              </a:rPr>
              <a:t>.</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8.11  </a:t>
            </a:r>
            <a:r>
              <a:rPr lang="en-US" dirty="0">
                <a:solidFill>
                  <a:srgbClr val="3380E6"/>
                </a:solidFill>
                <a:latin typeface="Lucida Console"/>
              </a:rPr>
              <a:t>static</a:t>
            </a:r>
            <a:r>
              <a:rPr lang="en-US" dirty="0">
                <a:solidFill>
                  <a:srgbClr val="3380E6"/>
                </a:solidFill>
                <a:latin typeface="Arial"/>
              </a:rPr>
              <a:t> Class Members (Cont.)</a:t>
            </a:r>
          </a:p>
        </p:txBody>
      </p:sp>
      <p:sp>
        <p:nvSpPr>
          <p:cNvPr id="89091" name="Text Placeholder 2"/>
          <p:cNvSpPr>
            <a:spLocks noGrp="1"/>
          </p:cNvSpPr>
          <p:nvPr>
            <p:ph type="body" idx="1"/>
          </p:nvPr>
        </p:nvSpPr>
        <p:spPr/>
        <p:txBody>
          <a:bodyPr/>
          <a:lstStyle/>
          <a:p>
            <a:pPr eaLnBrk="1" hangingPunct="1">
              <a:lnSpc>
                <a:spcPct val="150000"/>
              </a:lnSpc>
            </a:pPr>
            <a:r>
              <a:rPr lang="en-US" altLang="zh-CN" sz="2400" dirty="0">
                <a:solidFill>
                  <a:srgbClr val="000000"/>
                </a:solidFill>
                <a:latin typeface="Times New Roman" pitchFamily="18" charset="0"/>
                <a:ea typeface="宋体" charset="-122"/>
              </a:rPr>
              <a:t>Static variables have class scope. </a:t>
            </a:r>
          </a:p>
          <a:p>
            <a:pPr eaLnBrk="1" hangingPunct="1">
              <a:lnSpc>
                <a:spcPct val="150000"/>
              </a:lnSpc>
            </a:pPr>
            <a:r>
              <a:rPr lang="en-US" altLang="zh-CN" sz="2400" dirty="0">
                <a:solidFill>
                  <a:srgbClr val="000000"/>
                </a:solidFill>
                <a:latin typeface="Times New Roman" pitchFamily="18" charset="0"/>
                <a:ea typeface="宋体" charset="-122"/>
              </a:rPr>
              <a:t>Can access a class’s </a:t>
            </a:r>
            <a:r>
              <a:rPr lang="en-US" altLang="zh-CN" sz="2400" dirty="0">
                <a:solidFill>
                  <a:srgbClr val="FF0000"/>
                </a:solidFill>
                <a:latin typeface="Lucida Console" pitchFamily="49" charset="0"/>
                <a:ea typeface="宋体" charset="-122"/>
              </a:rPr>
              <a:t>public</a:t>
            </a:r>
            <a:r>
              <a:rPr lang="en-US" altLang="zh-CN" sz="2400" dirty="0">
                <a:solidFill>
                  <a:srgbClr val="FF0000"/>
                </a:solidFill>
                <a:latin typeface="Times New Roman" pitchFamily="18" charset="0"/>
                <a:ea typeface="宋体" charset="-122"/>
              </a:rPr>
              <a:t> </a:t>
            </a:r>
            <a:r>
              <a:rPr lang="en-US" altLang="zh-CN" sz="2400" dirty="0">
                <a:solidFill>
                  <a:srgbClr val="FF0000"/>
                </a:solidFill>
                <a:latin typeface="Lucida Console" pitchFamily="49" charset="0"/>
                <a:ea typeface="宋体" charset="-122"/>
              </a:rPr>
              <a:t>static</a:t>
            </a:r>
            <a:r>
              <a:rPr lang="en-US" altLang="zh-CN" sz="2400" dirty="0">
                <a:solidFill>
                  <a:srgbClr val="FF0000"/>
                </a:solidFill>
                <a:latin typeface="Times New Roman" pitchFamily="18" charset="0"/>
                <a:ea typeface="宋体" charset="-122"/>
              </a:rPr>
              <a:t> </a:t>
            </a:r>
            <a:r>
              <a:rPr lang="en-US" altLang="zh-CN" sz="2400" dirty="0">
                <a:solidFill>
                  <a:srgbClr val="000000"/>
                </a:solidFill>
                <a:latin typeface="Times New Roman" pitchFamily="18" charset="0"/>
                <a:ea typeface="宋体" charset="-122"/>
              </a:rPr>
              <a:t>members through a reference to any object of the class, or by qualifying the member name with the class name and a dot (</a:t>
            </a:r>
            <a:r>
              <a:rPr lang="en-US" altLang="zh-CN" sz="2400" dirty="0">
                <a:solidFill>
                  <a:srgbClr val="000000"/>
                </a:solidFill>
                <a:latin typeface="Lucida Console" pitchFamily="49" charset="0"/>
                <a:ea typeface="宋体" charset="-122"/>
              </a:rPr>
              <a:t>.</a:t>
            </a:r>
            <a:r>
              <a:rPr lang="en-US" altLang="zh-CN" sz="2400" dirty="0">
                <a:solidFill>
                  <a:srgbClr val="000000"/>
                </a:solidFill>
                <a:latin typeface="Times New Roman" pitchFamily="18" charset="0"/>
                <a:ea typeface="宋体" charset="-122"/>
              </a:rPr>
              <a:t>), as in </a:t>
            </a:r>
            <a:r>
              <a:rPr lang="en-US" altLang="zh-CN" sz="2400" dirty="0" err="1">
                <a:solidFill>
                  <a:srgbClr val="000000"/>
                </a:solidFill>
                <a:latin typeface="Lucida Console" pitchFamily="49" charset="0"/>
                <a:ea typeface="宋体" charset="-122"/>
              </a:rPr>
              <a:t>Math.random</a:t>
            </a:r>
            <a:r>
              <a:rPr lang="en-US" altLang="zh-CN" sz="2400" dirty="0">
                <a:solidFill>
                  <a:srgbClr val="000000"/>
                </a:solidFill>
                <a:latin typeface="Lucida Console" pitchFamily="49" charset="0"/>
                <a:ea typeface="宋体" charset="-122"/>
              </a:rPr>
              <a:t>()</a:t>
            </a:r>
            <a:r>
              <a:rPr lang="en-US" altLang="zh-CN" sz="2400" dirty="0">
                <a:solidFill>
                  <a:srgbClr val="000000"/>
                </a:solidFill>
                <a:latin typeface="Times New Roman" pitchFamily="18" charset="0"/>
                <a:ea typeface="宋体" charset="-122"/>
              </a:rPr>
              <a:t>. </a:t>
            </a:r>
          </a:p>
          <a:p>
            <a:pPr eaLnBrk="1" hangingPunct="1">
              <a:lnSpc>
                <a:spcPct val="150000"/>
              </a:lnSpc>
            </a:pPr>
            <a:r>
              <a:rPr lang="en-US" altLang="zh-CN" sz="2400" dirty="0">
                <a:solidFill>
                  <a:srgbClr val="FF0000"/>
                </a:solidFill>
                <a:latin typeface="Lucida Console" pitchFamily="49" charset="0"/>
                <a:ea typeface="宋体" charset="-122"/>
              </a:rPr>
              <a:t>private</a:t>
            </a:r>
            <a:r>
              <a:rPr lang="en-US" altLang="zh-CN" sz="2400" dirty="0">
                <a:solidFill>
                  <a:srgbClr val="FF0000"/>
                </a:solidFill>
                <a:latin typeface="Times New Roman" pitchFamily="18" charset="0"/>
                <a:ea typeface="宋体" charset="-122"/>
              </a:rPr>
              <a:t> </a:t>
            </a:r>
            <a:r>
              <a:rPr lang="en-US" altLang="zh-CN" sz="2400" dirty="0">
                <a:solidFill>
                  <a:srgbClr val="FF0000"/>
                </a:solidFill>
                <a:latin typeface="Lucida Console" pitchFamily="49" charset="0"/>
                <a:ea typeface="宋体" charset="-122"/>
              </a:rPr>
              <a:t>static</a:t>
            </a:r>
            <a:r>
              <a:rPr lang="en-US" altLang="zh-CN" sz="2400" dirty="0">
                <a:solidFill>
                  <a:srgbClr val="FF0000"/>
                </a:solidFill>
                <a:latin typeface="Times New Roman" pitchFamily="18" charset="0"/>
                <a:ea typeface="宋体" charset="-122"/>
              </a:rPr>
              <a:t> </a:t>
            </a:r>
            <a:r>
              <a:rPr lang="en-US" altLang="zh-CN" sz="2400" dirty="0">
                <a:solidFill>
                  <a:srgbClr val="000000"/>
                </a:solidFill>
                <a:latin typeface="Times New Roman" pitchFamily="18" charset="0"/>
                <a:ea typeface="宋体" charset="-122"/>
              </a:rPr>
              <a:t>class members can be accessed by client code only through methods of the class.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olidFill>
                  <a:srgbClr val="24B5A1"/>
                </a:solidFill>
                <a:latin typeface="Arial"/>
              </a:rPr>
              <a:t>8.11  </a:t>
            </a:r>
            <a:r>
              <a:rPr lang="en-US" dirty="0">
                <a:solidFill>
                  <a:srgbClr val="3380E6"/>
                </a:solidFill>
                <a:latin typeface="Lucida Console"/>
              </a:rPr>
              <a:t>static</a:t>
            </a:r>
            <a:r>
              <a:rPr lang="en-US" dirty="0">
                <a:solidFill>
                  <a:srgbClr val="3380E6"/>
                </a:solidFill>
                <a:latin typeface="Arial"/>
              </a:rPr>
              <a:t> Class Members (Cont.)</a:t>
            </a:r>
            <a:endParaRPr lang="zh-CN" altLang="en-US" dirty="0"/>
          </a:p>
        </p:txBody>
      </p:sp>
      <p:sp>
        <p:nvSpPr>
          <p:cNvPr id="3" name="文本占位符 2"/>
          <p:cNvSpPr>
            <a:spLocks noGrp="1"/>
          </p:cNvSpPr>
          <p:nvPr>
            <p:ph type="body" idx="1"/>
          </p:nvPr>
        </p:nvSpPr>
        <p:spPr>
          <a:xfrm>
            <a:off x="457200" y="1481138"/>
            <a:ext cx="8382000" cy="4525962"/>
          </a:xfrm>
        </p:spPr>
        <p:txBody>
          <a:bodyPr/>
          <a:lstStyle/>
          <a:p>
            <a:pPr eaLnBrk="1" hangingPunct="1">
              <a:lnSpc>
                <a:spcPct val="150000"/>
              </a:lnSpc>
            </a:pPr>
            <a:r>
              <a:rPr lang="en-US" altLang="zh-CN" sz="2400" dirty="0">
                <a:solidFill>
                  <a:srgbClr val="000000"/>
                </a:solidFill>
                <a:latin typeface="Times New Roman" pitchFamily="18" charset="0"/>
                <a:ea typeface="宋体" charset="-122"/>
              </a:rPr>
              <a:t>To access a </a:t>
            </a:r>
            <a:r>
              <a:rPr lang="en-US" altLang="zh-CN" sz="2400" dirty="0">
                <a:solidFill>
                  <a:srgbClr val="000000"/>
                </a:solidFill>
                <a:latin typeface="Lucida Console" pitchFamily="49" charset="0"/>
                <a:ea typeface="宋体" charset="-122"/>
              </a:rPr>
              <a:t>public</a:t>
            </a:r>
            <a:r>
              <a:rPr lang="en-US" altLang="zh-CN" sz="2400" dirty="0">
                <a:solidFill>
                  <a:srgbClr val="000000"/>
                </a:solidFill>
                <a:latin typeface="Times New Roman" pitchFamily="18" charset="0"/>
                <a:ea typeface="宋体" charset="-122"/>
              </a:rPr>
              <a:t> </a:t>
            </a:r>
            <a:r>
              <a:rPr lang="en-US" altLang="zh-CN" sz="2400" dirty="0">
                <a:solidFill>
                  <a:srgbClr val="000000"/>
                </a:solidFill>
                <a:latin typeface="Lucida Console" pitchFamily="49" charset="0"/>
                <a:ea typeface="宋体" charset="-122"/>
              </a:rPr>
              <a:t>static</a:t>
            </a:r>
            <a:r>
              <a:rPr lang="en-US" altLang="zh-CN" sz="2400" dirty="0">
                <a:solidFill>
                  <a:srgbClr val="000000"/>
                </a:solidFill>
                <a:latin typeface="Times New Roman" pitchFamily="18" charset="0"/>
                <a:ea typeface="宋体" charset="-122"/>
              </a:rPr>
              <a:t> member when no objects of the class exist (and even when they do), prefix the class name and a dot (</a:t>
            </a:r>
            <a:r>
              <a:rPr lang="en-US" altLang="zh-CN" sz="2400" dirty="0">
                <a:solidFill>
                  <a:srgbClr val="000000"/>
                </a:solidFill>
                <a:latin typeface="Lucida Console" pitchFamily="49" charset="0"/>
                <a:ea typeface="宋体" charset="-122"/>
              </a:rPr>
              <a:t>.</a:t>
            </a:r>
            <a:r>
              <a:rPr lang="en-US" altLang="zh-CN" sz="2400" dirty="0">
                <a:solidFill>
                  <a:srgbClr val="000000"/>
                </a:solidFill>
                <a:latin typeface="Times New Roman" pitchFamily="18" charset="0"/>
                <a:ea typeface="宋体" charset="-122"/>
              </a:rPr>
              <a:t>) to the </a:t>
            </a:r>
            <a:r>
              <a:rPr lang="en-US" altLang="zh-CN" sz="2400" dirty="0">
                <a:solidFill>
                  <a:srgbClr val="000000"/>
                </a:solidFill>
                <a:latin typeface="Lucida Console" pitchFamily="49" charset="0"/>
                <a:ea typeface="宋体" charset="-122"/>
              </a:rPr>
              <a:t>static</a:t>
            </a:r>
            <a:r>
              <a:rPr lang="en-US" altLang="zh-CN" sz="2400" dirty="0">
                <a:solidFill>
                  <a:srgbClr val="000000"/>
                </a:solidFill>
                <a:latin typeface="Times New Roman" pitchFamily="18" charset="0"/>
                <a:ea typeface="宋体" charset="-122"/>
              </a:rPr>
              <a:t> member, as in </a:t>
            </a:r>
            <a:r>
              <a:rPr lang="en-US" altLang="zh-CN" sz="2400" dirty="0" err="1">
                <a:solidFill>
                  <a:srgbClr val="000000"/>
                </a:solidFill>
                <a:latin typeface="Lucida Console" pitchFamily="49" charset="0"/>
                <a:ea typeface="宋体" charset="-122"/>
              </a:rPr>
              <a:t>Math.PI</a:t>
            </a:r>
            <a:r>
              <a:rPr lang="en-US" altLang="zh-CN" sz="2400" dirty="0">
                <a:solidFill>
                  <a:srgbClr val="000000"/>
                </a:solidFill>
                <a:latin typeface="Times New Roman" pitchFamily="18" charset="0"/>
                <a:ea typeface="宋体" charset="-122"/>
              </a:rPr>
              <a:t>. </a:t>
            </a:r>
          </a:p>
          <a:p>
            <a:pPr eaLnBrk="1" hangingPunct="1">
              <a:lnSpc>
                <a:spcPct val="150000"/>
              </a:lnSpc>
            </a:pPr>
            <a:r>
              <a:rPr lang="en-US" altLang="zh-CN" sz="2400" dirty="0">
                <a:solidFill>
                  <a:srgbClr val="000000"/>
                </a:solidFill>
                <a:latin typeface="Times New Roman" pitchFamily="18" charset="0"/>
                <a:ea typeface="宋体" charset="-122"/>
              </a:rPr>
              <a:t>To access a </a:t>
            </a:r>
            <a:r>
              <a:rPr lang="en-US" altLang="zh-CN" sz="2400" dirty="0">
                <a:solidFill>
                  <a:srgbClr val="000000"/>
                </a:solidFill>
                <a:latin typeface="Lucida Console" pitchFamily="49" charset="0"/>
                <a:ea typeface="宋体" charset="-122"/>
              </a:rPr>
              <a:t>private</a:t>
            </a:r>
            <a:r>
              <a:rPr lang="en-US" altLang="zh-CN" sz="2400" dirty="0">
                <a:solidFill>
                  <a:srgbClr val="000000"/>
                </a:solidFill>
                <a:latin typeface="Times New Roman" pitchFamily="18" charset="0"/>
                <a:ea typeface="宋体" charset="-122"/>
              </a:rPr>
              <a:t> </a:t>
            </a:r>
            <a:r>
              <a:rPr lang="en-US" altLang="zh-CN" sz="2400" dirty="0">
                <a:solidFill>
                  <a:srgbClr val="000000"/>
                </a:solidFill>
                <a:latin typeface="Lucida Console" pitchFamily="49" charset="0"/>
                <a:ea typeface="宋体" charset="-122"/>
              </a:rPr>
              <a:t>static</a:t>
            </a:r>
            <a:r>
              <a:rPr lang="en-US" altLang="zh-CN" sz="2400" dirty="0">
                <a:solidFill>
                  <a:srgbClr val="000000"/>
                </a:solidFill>
                <a:latin typeface="Times New Roman" pitchFamily="18" charset="0"/>
                <a:ea typeface="宋体" charset="-122"/>
              </a:rPr>
              <a:t> member when no objects of the class exist, provide a </a:t>
            </a:r>
            <a:r>
              <a:rPr lang="en-US" altLang="zh-CN" sz="2400" dirty="0">
                <a:solidFill>
                  <a:srgbClr val="000000"/>
                </a:solidFill>
                <a:latin typeface="Lucida Console" pitchFamily="49" charset="0"/>
                <a:ea typeface="宋体" charset="-122"/>
              </a:rPr>
              <a:t>public</a:t>
            </a:r>
            <a:r>
              <a:rPr lang="en-US" altLang="zh-CN" sz="2400" dirty="0">
                <a:solidFill>
                  <a:srgbClr val="000000"/>
                </a:solidFill>
                <a:latin typeface="Times New Roman" pitchFamily="18" charset="0"/>
                <a:ea typeface="宋体" charset="-122"/>
              </a:rPr>
              <a:t> </a:t>
            </a:r>
            <a:r>
              <a:rPr lang="en-US" altLang="zh-CN" sz="2400" dirty="0">
                <a:solidFill>
                  <a:srgbClr val="000000"/>
                </a:solidFill>
                <a:latin typeface="Lucida Console" pitchFamily="49" charset="0"/>
                <a:ea typeface="宋体" charset="-122"/>
              </a:rPr>
              <a:t>static</a:t>
            </a:r>
            <a:r>
              <a:rPr lang="en-US" altLang="zh-CN" sz="2400" dirty="0">
                <a:solidFill>
                  <a:srgbClr val="000000"/>
                </a:solidFill>
                <a:latin typeface="Times New Roman" pitchFamily="18" charset="0"/>
                <a:ea typeface="宋体" charset="-122"/>
              </a:rPr>
              <a:t> method and call it by qualifying its name with the class name and a dot.</a:t>
            </a:r>
          </a:p>
          <a:p>
            <a:pPr>
              <a:lnSpc>
                <a:spcPct val="150000"/>
              </a:lnSpc>
            </a:pPr>
            <a:endParaRPr lang="zh-CN" altLang="en-US" sz="2400" dirty="0"/>
          </a:p>
        </p:txBody>
      </p:sp>
      <p:sp>
        <p:nvSpPr>
          <p:cNvPr id="4" name="页脚占位符 3"/>
          <p:cNvSpPr>
            <a:spLocks noGrp="1"/>
          </p:cNvSpPr>
          <p:nvPr>
            <p:ph type="ftr" sz="quarter" idx="11"/>
          </p:nvPr>
        </p:nvSpPr>
        <p:spPr/>
        <p:txBody>
          <a:bodyPr/>
          <a:lstStyle/>
          <a:p>
            <a:pPr>
              <a:defRPr/>
            </a:pP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24B5A1"/>
                </a:solidFill>
                <a:latin typeface="Arial"/>
              </a:rPr>
              <a:t>8.11  </a:t>
            </a:r>
            <a:r>
              <a:rPr lang="en-US">
                <a:solidFill>
                  <a:srgbClr val="3380E6"/>
                </a:solidFill>
                <a:latin typeface="Lucida Console"/>
              </a:rPr>
              <a:t>static</a:t>
            </a:r>
            <a:r>
              <a:rPr lang="en-US">
                <a:solidFill>
                  <a:srgbClr val="3380E6"/>
                </a:solidFill>
                <a:latin typeface="Arial"/>
              </a:rPr>
              <a:t> Class Members (Cont.)</a:t>
            </a:r>
          </a:p>
        </p:txBody>
      </p:sp>
      <p:sp>
        <p:nvSpPr>
          <p:cNvPr id="91139" name="Text Placeholder 2"/>
          <p:cNvSpPr>
            <a:spLocks noGrp="1"/>
          </p:cNvSpPr>
          <p:nvPr>
            <p:ph type="body" idx="1"/>
          </p:nvPr>
        </p:nvSpPr>
        <p:spPr/>
        <p:txBody>
          <a:bodyPr/>
          <a:lstStyle/>
          <a:p>
            <a:pPr eaLnBrk="1" hangingPunct="1">
              <a:lnSpc>
                <a:spcPct val="90000"/>
              </a:lnSpc>
            </a:pPr>
            <a:r>
              <a:rPr lang="en-US" altLang="zh-CN" dirty="0">
                <a:solidFill>
                  <a:srgbClr val="000000"/>
                </a:solidFill>
                <a:latin typeface="Times New Roman" pitchFamily="18" charset="0"/>
                <a:ea typeface="宋体" charset="-122"/>
              </a:rPr>
              <a:t>A </a:t>
            </a:r>
            <a:r>
              <a:rPr lang="en-US" altLang="zh-CN" dirty="0">
                <a:solidFill>
                  <a:srgbClr val="000000"/>
                </a:solidFill>
                <a:latin typeface="Lucida Console" pitchFamily="49" charset="0"/>
                <a:ea typeface="宋体" charset="-122"/>
              </a:rPr>
              <a:t>static</a:t>
            </a:r>
            <a:r>
              <a:rPr lang="en-US" altLang="zh-CN" dirty="0">
                <a:solidFill>
                  <a:srgbClr val="000000"/>
                </a:solidFill>
                <a:latin typeface="Times New Roman" pitchFamily="18" charset="0"/>
                <a:ea typeface="宋体" charset="-122"/>
              </a:rPr>
              <a:t> method cannot access non-</a:t>
            </a:r>
            <a:r>
              <a:rPr lang="en-US" altLang="zh-CN" dirty="0">
                <a:solidFill>
                  <a:srgbClr val="000000"/>
                </a:solidFill>
                <a:latin typeface="Lucida Console" pitchFamily="49" charset="0"/>
                <a:ea typeface="宋体" charset="-122"/>
              </a:rPr>
              <a:t>static</a:t>
            </a:r>
            <a:r>
              <a:rPr lang="en-US" altLang="zh-CN" dirty="0">
                <a:solidFill>
                  <a:srgbClr val="000000"/>
                </a:solidFill>
                <a:latin typeface="Times New Roman" pitchFamily="18" charset="0"/>
                <a:ea typeface="宋体" charset="-122"/>
              </a:rPr>
              <a:t> class members, because a </a:t>
            </a:r>
            <a:r>
              <a:rPr lang="en-US" altLang="zh-CN" dirty="0">
                <a:solidFill>
                  <a:srgbClr val="000000"/>
                </a:solidFill>
                <a:latin typeface="Lucida Console" pitchFamily="49" charset="0"/>
                <a:ea typeface="宋体" charset="-122"/>
              </a:rPr>
              <a:t>static</a:t>
            </a:r>
            <a:r>
              <a:rPr lang="en-US" altLang="zh-CN" dirty="0">
                <a:solidFill>
                  <a:srgbClr val="000000"/>
                </a:solidFill>
                <a:latin typeface="Times New Roman" pitchFamily="18" charset="0"/>
                <a:ea typeface="宋体" charset="-122"/>
              </a:rPr>
              <a:t> method can be called even when no objects of the class have been instantiated. </a:t>
            </a:r>
          </a:p>
          <a:p>
            <a:pPr lvl="1" eaLnBrk="1" hangingPunct="1">
              <a:lnSpc>
                <a:spcPct val="90000"/>
              </a:lnSpc>
            </a:pPr>
            <a:r>
              <a:rPr lang="en-US" altLang="zh-CN" dirty="0">
                <a:solidFill>
                  <a:srgbClr val="000000"/>
                </a:solidFill>
                <a:latin typeface="Times New Roman" pitchFamily="18" charset="0"/>
                <a:ea typeface="宋体" charset="-122"/>
              </a:rPr>
              <a:t>For the same reason, the </a:t>
            </a:r>
            <a:r>
              <a:rPr lang="en-US" altLang="zh-CN" dirty="0">
                <a:solidFill>
                  <a:srgbClr val="000000"/>
                </a:solidFill>
                <a:latin typeface="Lucida Console" pitchFamily="49" charset="0"/>
                <a:ea typeface="宋体" charset="-122"/>
              </a:rPr>
              <a:t>this</a:t>
            </a:r>
            <a:r>
              <a:rPr lang="en-US" altLang="zh-CN" dirty="0">
                <a:solidFill>
                  <a:srgbClr val="000000"/>
                </a:solidFill>
                <a:latin typeface="Times New Roman" pitchFamily="18" charset="0"/>
                <a:ea typeface="宋体" charset="-122"/>
              </a:rPr>
              <a:t> reference cannot be used in a </a:t>
            </a:r>
            <a:r>
              <a:rPr lang="en-US" altLang="zh-CN" dirty="0">
                <a:solidFill>
                  <a:srgbClr val="000000"/>
                </a:solidFill>
                <a:latin typeface="Lucida Console" pitchFamily="49" charset="0"/>
                <a:ea typeface="宋体" charset="-122"/>
              </a:rPr>
              <a:t>static</a:t>
            </a:r>
            <a:r>
              <a:rPr lang="en-US" altLang="zh-CN" dirty="0">
                <a:solidFill>
                  <a:srgbClr val="000000"/>
                </a:solidFill>
                <a:latin typeface="Times New Roman" pitchFamily="18" charset="0"/>
                <a:ea typeface="宋体" charset="-122"/>
              </a:rPr>
              <a:t> method. </a:t>
            </a:r>
          </a:p>
          <a:p>
            <a:pPr eaLnBrk="1" hangingPunct="1">
              <a:lnSpc>
                <a:spcPct val="90000"/>
              </a:lnSpc>
            </a:pPr>
            <a:r>
              <a:rPr lang="en-US" altLang="zh-CN" dirty="0">
                <a:solidFill>
                  <a:srgbClr val="FF0000"/>
                </a:solidFill>
                <a:latin typeface="Times New Roman" pitchFamily="18" charset="0"/>
                <a:ea typeface="宋体" charset="-122"/>
              </a:rPr>
              <a:t>If a </a:t>
            </a:r>
            <a:r>
              <a:rPr lang="en-US" altLang="zh-CN" dirty="0">
                <a:solidFill>
                  <a:srgbClr val="FF0000"/>
                </a:solidFill>
                <a:latin typeface="Lucida Console" pitchFamily="49" charset="0"/>
                <a:ea typeface="宋体" charset="-122"/>
              </a:rPr>
              <a:t>static</a:t>
            </a:r>
            <a:r>
              <a:rPr lang="en-US" altLang="zh-CN" dirty="0">
                <a:solidFill>
                  <a:srgbClr val="FF0000"/>
                </a:solidFill>
                <a:latin typeface="Times New Roman" pitchFamily="18" charset="0"/>
                <a:ea typeface="宋体" charset="-122"/>
              </a:rPr>
              <a:t> variable is not initialized, the compiler assigns it a default value—in </a:t>
            </a:r>
            <a:r>
              <a:rPr lang="en-US" altLang="zh-CN" dirty="0">
                <a:solidFill>
                  <a:srgbClr val="000000"/>
                </a:solidFill>
                <a:latin typeface="Times New Roman" pitchFamily="18" charset="0"/>
                <a:ea typeface="宋体" charset="-122"/>
              </a:rPr>
              <a:t>this case </a:t>
            </a:r>
            <a:r>
              <a:rPr lang="en-US" altLang="zh-CN" dirty="0">
                <a:solidFill>
                  <a:srgbClr val="000000"/>
                </a:solidFill>
                <a:latin typeface="Lucida Console" pitchFamily="49" charset="0"/>
                <a:ea typeface="宋体" charset="-122"/>
              </a:rPr>
              <a:t>0</a:t>
            </a:r>
            <a:r>
              <a:rPr lang="en-US" altLang="zh-CN" dirty="0">
                <a:solidFill>
                  <a:srgbClr val="000000"/>
                </a:solidFill>
                <a:latin typeface="Times New Roman" pitchFamily="18" charset="0"/>
                <a:ea typeface="宋体" charset="-122"/>
              </a:rPr>
              <a:t>, the default value for type </a:t>
            </a:r>
            <a:r>
              <a:rPr lang="en-US" altLang="zh-CN" dirty="0">
                <a:solidFill>
                  <a:srgbClr val="000000"/>
                </a:solidFill>
                <a:latin typeface="Lucida Console" pitchFamily="49" charset="0"/>
                <a:ea typeface="宋体" charset="-122"/>
              </a:rPr>
              <a:t>int</a:t>
            </a:r>
            <a:r>
              <a:rPr lang="en-US" altLang="zh-CN" dirty="0">
                <a:solidFill>
                  <a:srgbClr val="000000"/>
                </a:solidFill>
                <a:latin typeface="Times New Roman" pitchFamily="18" charset="0"/>
                <a:ea typeface="宋体" charset="-122"/>
              </a:rPr>
              <a:t>.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1" descr="ch08imageslides_Page_54.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1" descr="ch08imageslides_Page_55.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1" descr="ch08imageslides_Page_56.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1" descr="ch08imageslides_Page_57.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1" descr="ch08imageslides_Page_53.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8.11  </a:t>
            </a:r>
            <a:r>
              <a:rPr lang="en-US" dirty="0">
                <a:solidFill>
                  <a:srgbClr val="3380E6"/>
                </a:solidFill>
                <a:latin typeface="Lucida Console"/>
              </a:rPr>
              <a:t>static</a:t>
            </a:r>
            <a:r>
              <a:rPr lang="en-US" dirty="0">
                <a:solidFill>
                  <a:srgbClr val="3380E6"/>
                </a:solidFill>
                <a:latin typeface="Arial"/>
              </a:rPr>
              <a:t> Class Members (Cont.)</a:t>
            </a:r>
          </a:p>
        </p:txBody>
      </p:sp>
      <p:sp>
        <p:nvSpPr>
          <p:cNvPr id="97283" name="Text Placeholder 2"/>
          <p:cNvSpPr>
            <a:spLocks noGrp="1"/>
          </p:cNvSpPr>
          <p:nvPr>
            <p:ph type="body" idx="1"/>
          </p:nvPr>
        </p:nvSpPr>
        <p:spPr/>
        <p:txBody>
          <a:bodyPr/>
          <a:lstStyle/>
          <a:p>
            <a:pPr eaLnBrk="1" hangingPunct="1">
              <a:lnSpc>
                <a:spcPct val="90000"/>
              </a:lnSpc>
            </a:pPr>
            <a:r>
              <a:rPr lang="en-US" altLang="zh-CN" dirty="0">
                <a:solidFill>
                  <a:srgbClr val="000000"/>
                </a:solidFill>
                <a:latin typeface="Lucida Console" pitchFamily="49" charset="0"/>
                <a:ea typeface="宋体" charset="-122"/>
              </a:rPr>
              <a:t>String</a:t>
            </a:r>
            <a:r>
              <a:rPr lang="en-US" altLang="zh-CN" dirty="0">
                <a:solidFill>
                  <a:srgbClr val="000000"/>
                </a:solidFill>
                <a:latin typeface="Times New Roman" pitchFamily="18" charset="0"/>
                <a:ea typeface="宋体" charset="-122"/>
              </a:rPr>
              <a:t> objects in Java are </a:t>
            </a:r>
            <a:r>
              <a:rPr lang="en-US" altLang="zh-CN" dirty="0">
                <a:solidFill>
                  <a:srgbClr val="FF0000"/>
                </a:solidFill>
                <a:latin typeface="Times New Roman" pitchFamily="18" charset="0"/>
                <a:ea typeface="宋体" charset="-122"/>
              </a:rPr>
              <a:t>immutable—they</a:t>
            </a:r>
            <a:r>
              <a:rPr lang="en-US" altLang="zh-CN" dirty="0">
                <a:solidFill>
                  <a:srgbClr val="000000"/>
                </a:solidFill>
                <a:latin typeface="Times New Roman" pitchFamily="18" charset="0"/>
                <a:ea typeface="宋体" charset="-122"/>
              </a:rPr>
              <a:t> cannot be modified after they are created. </a:t>
            </a:r>
          </a:p>
          <a:p>
            <a:pPr lvl="1" eaLnBrk="1" hangingPunct="1">
              <a:lnSpc>
                <a:spcPct val="90000"/>
              </a:lnSpc>
            </a:pPr>
            <a:r>
              <a:rPr lang="en-US" altLang="zh-CN" dirty="0">
                <a:solidFill>
                  <a:srgbClr val="000000"/>
                </a:solidFill>
                <a:latin typeface="Times New Roman" pitchFamily="18" charset="0"/>
                <a:ea typeface="宋体" charset="-122"/>
              </a:rPr>
              <a:t>Therefore, it’s safe to have many references to one </a:t>
            </a:r>
            <a:r>
              <a:rPr lang="en-US" altLang="zh-CN" dirty="0">
                <a:solidFill>
                  <a:srgbClr val="000000"/>
                </a:solidFill>
                <a:latin typeface="Lucida Console" pitchFamily="49" charset="0"/>
                <a:ea typeface="宋体" charset="-122"/>
              </a:rPr>
              <a:t>String</a:t>
            </a:r>
            <a:r>
              <a:rPr lang="en-US" altLang="zh-CN" dirty="0">
                <a:solidFill>
                  <a:srgbClr val="000000"/>
                </a:solidFill>
                <a:latin typeface="Times New Roman" pitchFamily="18" charset="0"/>
                <a:ea typeface="宋体" charset="-122"/>
              </a:rPr>
              <a:t> object. </a:t>
            </a:r>
          </a:p>
          <a:p>
            <a:pPr lvl="1" eaLnBrk="1" hangingPunct="1">
              <a:lnSpc>
                <a:spcPct val="90000"/>
              </a:lnSpc>
            </a:pPr>
            <a:r>
              <a:rPr lang="en-US" altLang="zh-CN" dirty="0">
                <a:solidFill>
                  <a:srgbClr val="000000"/>
                </a:solidFill>
                <a:latin typeface="Times New Roman" pitchFamily="18" charset="0"/>
                <a:ea typeface="宋体" charset="-122"/>
              </a:rPr>
              <a:t>This is not normally the case for objects of most other classes in Java. </a:t>
            </a:r>
          </a:p>
          <a:p>
            <a:pPr eaLnBrk="1" hangingPunct="1">
              <a:lnSpc>
                <a:spcPct val="90000"/>
              </a:lnSpc>
            </a:pPr>
            <a:r>
              <a:rPr lang="en-US" altLang="zh-CN" dirty="0">
                <a:solidFill>
                  <a:srgbClr val="FF0000"/>
                </a:solidFill>
                <a:latin typeface="Times New Roman" pitchFamily="18" charset="0"/>
                <a:ea typeface="宋体" charset="-122"/>
              </a:rPr>
              <a:t>?</a:t>
            </a:r>
            <a:r>
              <a:rPr lang="zh-CN" altLang="en-US" dirty="0">
                <a:solidFill>
                  <a:srgbClr val="FF0000"/>
                </a:solidFill>
                <a:latin typeface="Times New Roman" pitchFamily="18" charset="0"/>
                <a:ea typeface="宋体" charset="-122"/>
              </a:rPr>
              <a:t> </a:t>
            </a:r>
            <a:r>
              <a:rPr lang="en-US" altLang="zh-CN" dirty="0">
                <a:solidFill>
                  <a:srgbClr val="FF0000"/>
                </a:solidFill>
                <a:latin typeface="Times New Roman" pitchFamily="18" charset="0"/>
                <a:ea typeface="宋体" charset="-122"/>
              </a:rPr>
              <a:t>s1</a:t>
            </a:r>
            <a:r>
              <a:rPr lang="zh-CN" altLang="en-US" dirty="0">
                <a:solidFill>
                  <a:srgbClr val="FF0000"/>
                </a:solidFill>
                <a:latin typeface="Times New Roman" pitchFamily="18" charset="0"/>
                <a:ea typeface="宋体" charset="-122"/>
              </a:rPr>
              <a:t> </a:t>
            </a:r>
            <a:r>
              <a:rPr lang="en-US" altLang="zh-CN" dirty="0">
                <a:solidFill>
                  <a:srgbClr val="FF0000"/>
                </a:solidFill>
                <a:latin typeface="Times New Roman" pitchFamily="18" charset="0"/>
                <a:ea typeface="宋体" charset="-122"/>
              </a:rPr>
              <a:t>=</a:t>
            </a:r>
            <a:r>
              <a:rPr lang="zh-CN" altLang="en-US" dirty="0">
                <a:solidFill>
                  <a:srgbClr val="FF0000"/>
                </a:solidFill>
                <a:latin typeface="Times New Roman" pitchFamily="18" charset="0"/>
                <a:ea typeface="宋体" charset="-122"/>
              </a:rPr>
              <a:t> </a:t>
            </a:r>
            <a:r>
              <a:rPr lang="en-US" altLang="zh-CN" dirty="0">
                <a:solidFill>
                  <a:srgbClr val="FF0000"/>
                </a:solidFill>
                <a:latin typeface="Times New Roman" pitchFamily="18" charset="0"/>
                <a:ea typeface="宋体" charset="-122"/>
              </a:rPr>
              <a:t>s1</a:t>
            </a:r>
            <a:r>
              <a:rPr lang="zh-CN" altLang="en-US" dirty="0">
                <a:solidFill>
                  <a:srgbClr val="FF0000"/>
                </a:solidFill>
                <a:latin typeface="Times New Roman" pitchFamily="18" charset="0"/>
                <a:ea typeface="宋体" charset="-122"/>
              </a:rPr>
              <a:t> </a:t>
            </a:r>
            <a:r>
              <a:rPr lang="en-US" altLang="zh-CN" dirty="0">
                <a:solidFill>
                  <a:srgbClr val="FF0000"/>
                </a:solidFill>
                <a:latin typeface="Times New Roman" pitchFamily="18" charset="0"/>
                <a:ea typeface="宋体" charset="-122"/>
              </a:rPr>
              <a:t>+</a:t>
            </a:r>
            <a:r>
              <a:rPr lang="zh-CN" altLang="en-US" dirty="0">
                <a:solidFill>
                  <a:srgbClr val="FF0000"/>
                </a:solidFill>
                <a:latin typeface="Times New Roman" pitchFamily="18" charset="0"/>
                <a:ea typeface="宋体" charset="-122"/>
              </a:rPr>
              <a:t> </a:t>
            </a:r>
            <a:r>
              <a:rPr lang="en-US" altLang="zh-CN" dirty="0">
                <a:solidFill>
                  <a:srgbClr val="FF0000"/>
                </a:solidFill>
                <a:latin typeface="Times New Roman" pitchFamily="18" charset="0"/>
                <a:ea typeface="宋体" charset="-122"/>
              </a:rPr>
              <a:t>“</a:t>
            </a:r>
            <a:r>
              <a:rPr lang="en-US" altLang="zh-CN" dirty="0" err="1">
                <a:solidFill>
                  <a:srgbClr val="FF0000"/>
                </a:solidFill>
                <a:latin typeface="Times New Roman" pitchFamily="18" charset="0"/>
                <a:ea typeface="宋体" charset="-122"/>
              </a:rPr>
              <a:t>abc</a:t>
            </a:r>
            <a:r>
              <a:rPr lang="en-US" altLang="zh-CN" dirty="0">
                <a:solidFill>
                  <a:srgbClr val="FF0000"/>
                </a:solidFill>
                <a:latin typeface="Times New Roman" pitchFamily="18" charset="0"/>
                <a:ea typeface="宋体" charset="-122"/>
              </a:rPr>
              <a:t>”</a:t>
            </a:r>
          </a:p>
          <a:p>
            <a:pPr lvl="1" eaLnBrk="1" hangingPunct="1">
              <a:lnSpc>
                <a:spcPct val="90000"/>
              </a:lnSpc>
            </a:pPr>
            <a:r>
              <a:rPr lang="en-US" altLang="zh-CN" dirty="0">
                <a:solidFill>
                  <a:srgbClr val="000000"/>
                </a:solidFill>
                <a:latin typeface="Times New Roman" pitchFamily="18" charset="0"/>
                <a:ea typeface="宋体" charset="-122"/>
              </a:rPr>
              <a:t>s1</a:t>
            </a:r>
            <a:r>
              <a:rPr lang="zh-CN" altLang="en-US" dirty="0">
                <a:solidFill>
                  <a:srgbClr val="000000"/>
                </a:solidFill>
                <a:latin typeface="Times New Roman" pitchFamily="18" charset="0"/>
                <a:ea typeface="宋体" charset="-122"/>
              </a:rPr>
              <a:t> </a:t>
            </a:r>
            <a:r>
              <a:rPr lang="en-US" altLang="zh-CN" dirty="0">
                <a:solidFill>
                  <a:srgbClr val="000000"/>
                </a:solidFill>
                <a:latin typeface="Times New Roman" pitchFamily="18" charset="0"/>
                <a:ea typeface="宋体" charset="-122"/>
              </a:rPr>
              <a:t>results in a </a:t>
            </a:r>
            <a:r>
              <a:rPr lang="en-US" altLang="zh-CN" dirty="0">
                <a:solidFill>
                  <a:srgbClr val="FF0000"/>
                </a:solidFill>
                <a:latin typeface="Times New Roman" pitchFamily="18" charset="0"/>
                <a:ea typeface="宋体" charset="-122"/>
              </a:rPr>
              <a:t>new</a:t>
            </a:r>
            <a:r>
              <a:rPr lang="en-US" altLang="zh-CN" dirty="0">
                <a:solidFill>
                  <a:srgbClr val="000000"/>
                </a:solidFill>
                <a:latin typeface="Times New Roman" pitchFamily="18" charset="0"/>
                <a:ea typeface="宋体" charset="-122"/>
              </a:rPr>
              <a:t> </a:t>
            </a:r>
            <a:r>
              <a:rPr lang="en-US" altLang="zh-CN" dirty="0">
                <a:solidFill>
                  <a:srgbClr val="000000"/>
                </a:solidFill>
                <a:latin typeface="Lucida Console" pitchFamily="49" charset="0"/>
                <a:ea typeface="宋体" charset="-122"/>
              </a:rPr>
              <a:t>String</a:t>
            </a:r>
            <a:r>
              <a:rPr lang="en-US" altLang="zh-CN" dirty="0">
                <a:solidFill>
                  <a:srgbClr val="000000"/>
                </a:solidFill>
                <a:latin typeface="Times New Roman" pitchFamily="18" charset="0"/>
                <a:ea typeface="宋体" charset="-122"/>
              </a:rPr>
              <a:t> object</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ch08imageslides_Page_09.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1" descr="ch08imageslides_Page_59.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1" descr="ch08imageslides_Page_60.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1" descr="ch08imageslides_Page_61.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24B5A1"/>
                </a:solidFill>
                <a:latin typeface="Arial"/>
              </a:rPr>
              <a:t>8.11  </a:t>
            </a:r>
            <a:r>
              <a:rPr lang="en-US">
                <a:solidFill>
                  <a:srgbClr val="3380E6"/>
                </a:solidFill>
                <a:latin typeface="Lucida Console"/>
              </a:rPr>
              <a:t>static</a:t>
            </a:r>
            <a:r>
              <a:rPr lang="en-US">
                <a:solidFill>
                  <a:srgbClr val="3380E6"/>
                </a:solidFill>
                <a:latin typeface="Arial"/>
              </a:rPr>
              <a:t> Class Members (Cont.)</a:t>
            </a:r>
          </a:p>
        </p:txBody>
      </p:sp>
      <p:sp>
        <p:nvSpPr>
          <p:cNvPr id="101379" name="Text Placeholder 2"/>
          <p:cNvSpPr>
            <a:spLocks noGrp="1"/>
          </p:cNvSpPr>
          <p:nvPr>
            <p:ph type="body" idx="1"/>
          </p:nvPr>
        </p:nvSpPr>
        <p:spPr/>
        <p:txBody>
          <a:bodyPr/>
          <a:lstStyle/>
          <a:p>
            <a:pPr eaLnBrk="1" hangingPunct="1"/>
            <a:r>
              <a:rPr lang="en-US" altLang="zh-CN" dirty="0">
                <a:solidFill>
                  <a:srgbClr val="FF0000"/>
                </a:solidFill>
                <a:latin typeface="Times New Roman" pitchFamily="18" charset="0"/>
                <a:ea typeface="宋体" charset="-122"/>
              </a:rPr>
              <a:t>Objects become “eligible for garbage collection” when there are no more references to them in the program</a:t>
            </a:r>
            <a:r>
              <a:rPr lang="en-US" altLang="zh-CN" dirty="0">
                <a:solidFill>
                  <a:srgbClr val="000000"/>
                </a:solidFill>
                <a:latin typeface="Times New Roman" pitchFamily="18" charset="0"/>
                <a:ea typeface="宋体" charset="-122"/>
              </a:rPr>
              <a:t>. </a:t>
            </a:r>
          </a:p>
          <a:p>
            <a:pPr eaLnBrk="1" hangingPunct="1"/>
            <a:r>
              <a:rPr lang="en-US" altLang="zh-CN" dirty="0">
                <a:solidFill>
                  <a:srgbClr val="000000"/>
                </a:solidFill>
                <a:latin typeface="Times New Roman" pitchFamily="18" charset="0"/>
                <a:ea typeface="宋体" charset="-122"/>
              </a:rPr>
              <a:t>The JVM does not guarantee when, or even whether, the garbage collector will execute. </a:t>
            </a:r>
          </a:p>
          <a:p>
            <a:pPr eaLnBrk="1" hangingPunct="1"/>
            <a:r>
              <a:rPr lang="en-US" altLang="zh-CN" dirty="0">
                <a:solidFill>
                  <a:srgbClr val="000000"/>
                </a:solidFill>
                <a:latin typeface="Times New Roman" pitchFamily="18" charset="0"/>
                <a:ea typeface="宋体" charset="-122"/>
              </a:rPr>
              <a:t>When the garbage collector does execute, it’s possible that no objects or only a subset of the eligible objects will be collected.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8.12  </a:t>
            </a:r>
            <a:r>
              <a:rPr lang="en-US" dirty="0">
                <a:solidFill>
                  <a:srgbClr val="3380E6"/>
                </a:solidFill>
                <a:latin typeface="Lucida Console"/>
              </a:rPr>
              <a:t>static</a:t>
            </a:r>
            <a:r>
              <a:rPr lang="en-US" dirty="0">
                <a:solidFill>
                  <a:srgbClr val="3380E6"/>
                </a:solidFill>
                <a:latin typeface="Arial"/>
              </a:rPr>
              <a:t> Import</a:t>
            </a:r>
          </a:p>
        </p:txBody>
      </p:sp>
      <p:sp>
        <p:nvSpPr>
          <p:cNvPr id="102403"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charset="-122"/>
              </a:rPr>
              <a:t>A </a:t>
            </a:r>
            <a:r>
              <a:rPr lang="en-US" altLang="zh-CN" dirty="0">
                <a:solidFill>
                  <a:srgbClr val="FF0000"/>
                </a:solidFill>
                <a:latin typeface="LucidaSansTypewriter" pitchFamily="49" charset="0"/>
                <a:ea typeface="宋体" charset="-122"/>
              </a:rPr>
              <a:t>static</a:t>
            </a:r>
            <a:r>
              <a:rPr lang="en-US" altLang="zh-CN" dirty="0">
                <a:solidFill>
                  <a:srgbClr val="FF0000"/>
                </a:solidFill>
                <a:latin typeface="Times New Roman" pitchFamily="18" charset="0"/>
                <a:ea typeface="宋体" charset="-122"/>
              </a:rPr>
              <a:t> import </a:t>
            </a:r>
            <a:r>
              <a:rPr lang="en-US" altLang="zh-CN" dirty="0">
                <a:solidFill>
                  <a:srgbClr val="000000"/>
                </a:solidFill>
                <a:latin typeface="Times New Roman" pitchFamily="18" charset="0"/>
                <a:ea typeface="宋体" charset="-122"/>
              </a:rPr>
              <a:t>declaration enables you to import the </a:t>
            </a:r>
            <a:r>
              <a:rPr lang="en-US" altLang="zh-CN" dirty="0">
                <a:solidFill>
                  <a:srgbClr val="000000"/>
                </a:solidFill>
                <a:latin typeface="Lucida Console" pitchFamily="49" charset="0"/>
                <a:ea typeface="宋体" charset="-122"/>
              </a:rPr>
              <a:t>static</a:t>
            </a:r>
            <a:r>
              <a:rPr lang="en-US" altLang="zh-CN" dirty="0">
                <a:solidFill>
                  <a:srgbClr val="000000"/>
                </a:solidFill>
                <a:latin typeface="Times New Roman" pitchFamily="18" charset="0"/>
                <a:ea typeface="宋体" charset="-122"/>
              </a:rPr>
              <a:t> members of a class or interface so you can access them via their unqualified names in your class—the class name and a dot (</a:t>
            </a:r>
            <a:r>
              <a:rPr lang="en-US" altLang="zh-CN" dirty="0">
                <a:solidFill>
                  <a:srgbClr val="000000"/>
                </a:solidFill>
                <a:latin typeface="Lucida Console" pitchFamily="49" charset="0"/>
                <a:ea typeface="宋体" charset="-122"/>
              </a:rPr>
              <a:t>.</a:t>
            </a:r>
            <a:r>
              <a:rPr lang="en-US" altLang="zh-CN" dirty="0">
                <a:solidFill>
                  <a:srgbClr val="000000"/>
                </a:solidFill>
                <a:latin typeface="Times New Roman" pitchFamily="18" charset="0"/>
                <a:ea typeface="宋体" charset="-122"/>
              </a:rPr>
              <a:t>) are not required to use an imported </a:t>
            </a:r>
            <a:r>
              <a:rPr lang="en-US" altLang="zh-CN" dirty="0">
                <a:solidFill>
                  <a:srgbClr val="000000"/>
                </a:solidFill>
                <a:latin typeface="Lucida Console" pitchFamily="49" charset="0"/>
                <a:ea typeface="宋体" charset="-122"/>
              </a:rPr>
              <a:t>static</a:t>
            </a:r>
            <a:r>
              <a:rPr lang="en-US" altLang="zh-CN" dirty="0">
                <a:solidFill>
                  <a:srgbClr val="000000"/>
                </a:solidFill>
                <a:latin typeface="Times New Roman" pitchFamily="18" charset="0"/>
                <a:ea typeface="宋体" charset="-122"/>
              </a:rPr>
              <a:t> member. </a:t>
            </a:r>
          </a:p>
          <a:p>
            <a:pPr eaLnBrk="1" hangingPunct="1"/>
            <a:r>
              <a:rPr lang="en-US" altLang="zh-CN" dirty="0">
                <a:solidFill>
                  <a:srgbClr val="000000"/>
                </a:solidFill>
                <a:latin typeface="Times New Roman" pitchFamily="18" charset="0"/>
                <a:ea typeface="宋体" charset="-122"/>
              </a:rPr>
              <a:t>Two forms</a:t>
            </a:r>
          </a:p>
          <a:p>
            <a:pPr lvl="1" eaLnBrk="1" hangingPunct="1"/>
            <a:r>
              <a:rPr lang="en-US" altLang="zh-CN" dirty="0">
                <a:solidFill>
                  <a:srgbClr val="000000"/>
                </a:solidFill>
                <a:latin typeface="Times New Roman" pitchFamily="18" charset="0"/>
                <a:ea typeface="宋体" charset="-122"/>
              </a:rPr>
              <a:t>One that imports </a:t>
            </a:r>
            <a:r>
              <a:rPr lang="en-US" altLang="zh-CN" dirty="0">
                <a:solidFill>
                  <a:srgbClr val="FF0000"/>
                </a:solidFill>
                <a:latin typeface="Times New Roman" pitchFamily="18" charset="0"/>
                <a:ea typeface="宋体" charset="-122"/>
              </a:rPr>
              <a:t>a</a:t>
            </a:r>
            <a:r>
              <a:rPr lang="en-US" altLang="zh-CN" dirty="0">
                <a:solidFill>
                  <a:srgbClr val="000000"/>
                </a:solidFill>
                <a:latin typeface="Times New Roman" pitchFamily="18" charset="0"/>
                <a:ea typeface="宋体" charset="-122"/>
              </a:rPr>
              <a:t> particular </a:t>
            </a:r>
            <a:r>
              <a:rPr lang="en-US" altLang="zh-CN" dirty="0">
                <a:solidFill>
                  <a:srgbClr val="000000"/>
                </a:solidFill>
                <a:latin typeface="Lucida Console" pitchFamily="49" charset="0"/>
                <a:ea typeface="宋体" charset="-122"/>
              </a:rPr>
              <a:t>static</a:t>
            </a:r>
            <a:r>
              <a:rPr lang="en-US" altLang="zh-CN" dirty="0">
                <a:solidFill>
                  <a:srgbClr val="000000"/>
                </a:solidFill>
                <a:latin typeface="Times New Roman" pitchFamily="18" charset="0"/>
                <a:ea typeface="宋体" charset="-122"/>
              </a:rPr>
              <a:t> </a:t>
            </a:r>
            <a:r>
              <a:rPr lang="en-US" altLang="zh-CN" dirty="0">
                <a:solidFill>
                  <a:srgbClr val="FF0000"/>
                </a:solidFill>
                <a:latin typeface="Times New Roman" pitchFamily="18" charset="0"/>
                <a:ea typeface="宋体" charset="-122"/>
              </a:rPr>
              <a:t>member</a:t>
            </a:r>
            <a:r>
              <a:rPr lang="en-US" altLang="zh-CN" dirty="0">
                <a:solidFill>
                  <a:srgbClr val="000000"/>
                </a:solidFill>
                <a:latin typeface="Times New Roman" pitchFamily="18" charset="0"/>
                <a:ea typeface="宋体" charset="-122"/>
              </a:rPr>
              <a:t> (which is known as </a:t>
            </a:r>
            <a:r>
              <a:rPr lang="en-US" altLang="zh-CN" dirty="0">
                <a:solidFill>
                  <a:srgbClr val="0000FF"/>
                </a:solidFill>
                <a:latin typeface="Times New Roman" pitchFamily="18" charset="0"/>
                <a:ea typeface="宋体" charset="-122"/>
              </a:rPr>
              <a:t>single </a:t>
            </a:r>
            <a:r>
              <a:rPr lang="en-US" altLang="zh-CN" dirty="0">
                <a:solidFill>
                  <a:srgbClr val="0000FF"/>
                </a:solidFill>
                <a:latin typeface="LucidaSansTypewriter" pitchFamily="49" charset="0"/>
                <a:ea typeface="宋体" charset="-122"/>
              </a:rPr>
              <a:t>static</a:t>
            </a:r>
            <a:r>
              <a:rPr lang="en-US" altLang="zh-CN" dirty="0">
                <a:solidFill>
                  <a:srgbClr val="0000FF"/>
                </a:solidFill>
                <a:latin typeface="Times New Roman" pitchFamily="18" charset="0"/>
                <a:ea typeface="宋体" charset="-122"/>
              </a:rPr>
              <a:t> import</a:t>
            </a:r>
            <a:r>
              <a:rPr lang="en-US" altLang="zh-CN" dirty="0">
                <a:solidFill>
                  <a:srgbClr val="000000"/>
                </a:solidFill>
                <a:latin typeface="Times New Roman" pitchFamily="18" charset="0"/>
                <a:ea typeface="宋体" charset="-122"/>
              </a:rPr>
              <a:t>) </a:t>
            </a:r>
          </a:p>
          <a:p>
            <a:pPr lvl="1" eaLnBrk="1" hangingPunct="1"/>
            <a:r>
              <a:rPr lang="en-US" altLang="zh-CN" dirty="0">
                <a:solidFill>
                  <a:srgbClr val="000000"/>
                </a:solidFill>
                <a:latin typeface="Times New Roman" pitchFamily="18" charset="0"/>
                <a:ea typeface="宋体" charset="-122"/>
              </a:rPr>
              <a:t>One that imports </a:t>
            </a:r>
            <a:r>
              <a:rPr lang="en-US" altLang="zh-CN" dirty="0">
                <a:solidFill>
                  <a:srgbClr val="FF0000"/>
                </a:solidFill>
                <a:latin typeface="Times New Roman" pitchFamily="18" charset="0"/>
                <a:ea typeface="宋体" charset="-122"/>
              </a:rPr>
              <a:t>all</a:t>
            </a:r>
            <a:r>
              <a:rPr lang="en-US" altLang="zh-CN" dirty="0">
                <a:solidFill>
                  <a:srgbClr val="000000"/>
                </a:solidFill>
                <a:latin typeface="Times New Roman" pitchFamily="18" charset="0"/>
                <a:ea typeface="宋体" charset="-122"/>
              </a:rPr>
              <a:t> </a:t>
            </a:r>
            <a:r>
              <a:rPr lang="en-US" altLang="zh-CN" dirty="0">
                <a:solidFill>
                  <a:srgbClr val="000000"/>
                </a:solidFill>
                <a:latin typeface="Lucida Console" pitchFamily="49" charset="0"/>
                <a:ea typeface="宋体" charset="-122"/>
              </a:rPr>
              <a:t>static</a:t>
            </a:r>
            <a:r>
              <a:rPr lang="en-US" altLang="zh-CN" dirty="0">
                <a:solidFill>
                  <a:srgbClr val="000000"/>
                </a:solidFill>
                <a:latin typeface="Times New Roman" pitchFamily="18" charset="0"/>
                <a:ea typeface="宋体" charset="-122"/>
              </a:rPr>
              <a:t> members of a class (which is known as </a:t>
            </a:r>
            <a:r>
              <a:rPr lang="en-US" altLang="zh-CN" dirty="0">
                <a:solidFill>
                  <a:srgbClr val="0000FF"/>
                </a:solidFill>
                <a:latin typeface="LucidaSansTypewriter" pitchFamily="49" charset="0"/>
                <a:ea typeface="宋体" charset="-122"/>
              </a:rPr>
              <a:t>static</a:t>
            </a:r>
            <a:r>
              <a:rPr lang="en-US" altLang="zh-CN" dirty="0">
                <a:solidFill>
                  <a:srgbClr val="0000FF"/>
                </a:solidFill>
                <a:latin typeface="Times New Roman" pitchFamily="18" charset="0"/>
                <a:ea typeface="宋体" charset="-122"/>
              </a:rPr>
              <a:t> import on demand</a:t>
            </a:r>
            <a:r>
              <a:rPr lang="en-US" altLang="zh-CN" dirty="0">
                <a:solidFill>
                  <a:srgbClr val="000000"/>
                </a:solidFill>
                <a:latin typeface="Times New Roman" pitchFamily="18" charset="0"/>
                <a:ea typeface="宋体" charset="-122"/>
              </a:rPr>
              <a:t>)</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24B5A1"/>
                </a:solidFill>
                <a:latin typeface="Arial"/>
              </a:rPr>
              <a:t>8.12  </a:t>
            </a:r>
            <a:r>
              <a:rPr lang="en-US">
                <a:solidFill>
                  <a:srgbClr val="3380E6"/>
                </a:solidFill>
                <a:latin typeface="Lucida Console"/>
              </a:rPr>
              <a:t>static</a:t>
            </a:r>
            <a:r>
              <a:rPr lang="en-US">
                <a:solidFill>
                  <a:srgbClr val="3380E6"/>
                </a:solidFill>
                <a:latin typeface="Arial"/>
              </a:rPr>
              <a:t> Import (Cont.)</a:t>
            </a:r>
          </a:p>
        </p:txBody>
      </p:sp>
      <p:sp>
        <p:nvSpPr>
          <p:cNvPr id="103427" name="Text Placeholder 2"/>
          <p:cNvSpPr>
            <a:spLocks noGrp="1"/>
          </p:cNvSpPr>
          <p:nvPr>
            <p:ph type="body" idx="1"/>
          </p:nvPr>
        </p:nvSpPr>
        <p:spPr/>
        <p:txBody>
          <a:bodyPr/>
          <a:lstStyle/>
          <a:p>
            <a:pPr eaLnBrk="1" hangingPunct="1">
              <a:lnSpc>
                <a:spcPct val="80000"/>
              </a:lnSpc>
            </a:pPr>
            <a:r>
              <a:rPr lang="en-US" altLang="zh-CN" sz="2800" dirty="0">
                <a:solidFill>
                  <a:srgbClr val="000000"/>
                </a:solidFill>
                <a:latin typeface="Times New Roman" pitchFamily="18" charset="0"/>
                <a:ea typeface="宋体" charset="-122"/>
              </a:rPr>
              <a:t>The following syntax imports a particular </a:t>
            </a:r>
            <a:r>
              <a:rPr lang="en-US" altLang="zh-CN" sz="2800" dirty="0">
                <a:solidFill>
                  <a:srgbClr val="000000"/>
                </a:solidFill>
                <a:latin typeface="Lucida Console" pitchFamily="49" charset="0"/>
                <a:ea typeface="宋体" charset="-122"/>
              </a:rPr>
              <a:t>static</a:t>
            </a:r>
            <a:r>
              <a:rPr lang="en-US" altLang="zh-CN" sz="2800" dirty="0">
                <a:solidFill>
                  <a:srgbClr val="000000"/>
                </a:solidFill>
                <a:latin typeface="Times New Roman" pitchFamily="18" charset="0"/>
                <a:ea typeface="宋体" charset="-122"/>
              </a:rPr>
              <a:t> member:</a:t>
            </a:r>
          </a:p>
          <a:p>
            <a:pPr lvl="2" eaLnBrk="1" hangingPunct="1">
              <a:lnSpc>
                <a:spcPct val="80000"/>
              </a:lnSpc>
              <a:buFont typeface="Wingdings 2" pitchFamily="18" charset="2"/>
              <a:buNone/>
            </a:pPr>
            <a:r>
              <a:rPr lang="en-US" altLang="zh-CN" sz="2400" dirty="0">
                <a:solidFill>
                  <a:srgbClr val="0000FF"/>
                </a:solidFill>
                <a:latin typeface="Lucida Console" pitchFamily="49" charset="0"/>
                <a:ea typeface="宋体" charset="-122"/>
              </a:rPr>
              <a:t>	</a:t>
            </a:r>
            <a:r>
              <a:rPr lang="en-US" altLang="zh-CN" sz="2400" dirty="0">
                <a:solidFill>
                  <a:srgbClr val="FF0000"/>
                </a:solidFill>
                <a:latin typeface="Lucida Console" pitchFamily="49" charset="0"/>
                <a:ea typeface="宋体" charset="-122"/>
              </a:rPr>
              <a:t>import static </a:t>
            </a:r>
            <a:r>
              <a:rPr lang="en-US" altLang="zh-CN" sz="2400" i="1" dirty="0" err="1">
                <a:solidFill>
                  <a:srgbClr val="FF0000"/>
                </a:solidFill>
                <a:latin typeface="AGaramond" pitchFamily="18" charset="0"/>
                <a:ea typeface="宋体" charset="-122"/>
              </a:rPr>
              <a:t>packageName</a:t>
            </a:r>
            <a:r>
              <a:rPr lang="en-US" altLang="zh-CN" sz="2400" i="1" dirty="0" err="1">
                <a:solidFill>
                  <a:srgbClr val="FF0000"/>
                </a:solidFill>
                <a:latin typeface="Lucida Console" pitchFamily="49" charset="0"/>
                <a:ea typeface="宋体" charset="-122"/>
              </a:rPr>
              <a:t>.</a:t>
            </a:r>
            <a:r>
              <a:rPr lang="en-US" altLang="zh-CN" sz="2400" i="1" dirty="0" err="1">
                <a:solidFill>
                  <a:srgbClr val="FF0000"/>
                </a:solidFill>
                <a:latin typeface="AGaramond" pitchFamily="18" charset="0"/>
                <a:ea typeface="宋体" charset="-122"/>
              </a:rPr>
              <a:t>ClassName</a:t>
            </a:r>
            <a:r>
              <a:rPr lang="en-US" altLang="zh-CN" sz="2400" i="1" dirty="0" err="1">
                <a:solidFill>
                  <a:srgbClr val="FF0000"/>
                </a:solidFill>
                <a:latin typeface="Lucida Console" pitchFamily="49" charset="0"/>
                <a:ea typeface="宋体" charset="-122"/>
              </a:rPr>
              <a:t>.</a:t>
            </a:r>
            <a:r>
              <a:rPr lang="en-US" altLang="zh-CN" sz="2400" i="1" dirty="0" err="1">
                <a:solidFill>
                  <a:srgbClr val="FF0000"/>
                </a:solidFill>
                <a:latin typeface="AGaramond" pitchFamily="18" charset="0"/>
                <a:ea typeface="宋体" charset="-122"/>
              </a:rPr>
              <a:t>staticMemberName</a:t>
            </a:r>
            <a:r>
              <a:rPr lang="en-US" altLang="zh-CN" sz="2400" i="1" dirty="0">
                <a:solidFill>
                  <a:srgbClr val="000000"/>
                </a:solidFill>
                <a:latin typeface="Lucida Console" pitchFamily="49" charset="0"/>
                <a:ea typeface="宋体" charset="-122"/>
              </a:rPr>
              <a:t>; </a:t>
            </a:r>
          </a:p>
          <a:p>
            <a:pPr eaLnBrk="1" hangingPunct="1">
              <a:lnSpc>
                <a:spcPct val="80000"/>
              </a:lnSpc>
            </a:pPr>
            <a:r>
              <a:rPr lang="en-US" altLang="zh-CN" sz="2800" dirty="0">
                <a:solidFill>
                  <a:srgbClr val="000000"/>
                </a:solidFill>
                <a:latin typeface="Times New Roman" pitchFamily="18" charset="0"/>
                <a:ea typeface="宋体" charset="-122"/>
              </a:rPr>
              <a:t>The following syntax imports all </a:t>
            </a:r>
            <a:r>
              <a:rPr lang="en-US" altLang="zh-CN" sz="2800" dirty="0">
                <a:solidFill>
                  <a:srgbClr val="000000"/>
                </a:solidFill>
                <a:latin typeface="Lucida Console" pitchFamily="49" charset="0"/>
                <a:ea typeface="宋体" charset="-122"/>
              </a:rPr>
              <a:t>static</a:t>
            </a:r>
            <a:r>
              <a:rPr lang="en-US" altLang="zh-CN" sz="2800" dirty="0">
                <a:solidFill>
                  <a:srgbClr val="000000"/>
                </a:solidFill>
                <a:latin typeface="Times New Roman" pitchFamily="18" charset="0"/>
                <a:ea typeface="宋体" charset="-122"/>
              </a:rPr>
              <a:t> members of a class:</a:t>
            </a:r>
          </a:p>
          <a:p>
            <a:pPr lvl="2" eaLnBrk="1" hangingPunct="1">
              <a:lnSpc>
                <a:spcPct val="80000"/>
              </a:lnSpc>
              <a:buFont typeface="Wingdings 2" pitchFamily="18" charset="2"/>
              <a:buNone/>
            </a:pPr>
            <a:r>
              <a:rPr lang="en-US" altLang="zh-CN" sz="2400" dirty="0">
                <a:solidFill>
                  <a:srgbClr val="0000FF"/>
                </a:solidFill>
                <a:latin typeface="Lucida Console" pitchFamily="49" charset="0"/>
                <a:ea typeface="宋体" charset="-122"/>
              </a:rPr>
              <a:t>	</a:t>
            </a:r>
            <a:r>
              <a:rPr lang="en-US" altLang="zh-CN" sz="2400" dirty="0">
                <a:solidFill>
                  <a:srgbClr val="FF0000"/>
                </a:solidFill>
                <a:latin typeface="Lucida Console" pitchFamily="49" charset="0"/>
                <a:ea typeface="宋体" charset="-122"/>
              </a:rPr>
              <a:t>import static </a:t>
            </a:r>
            <a:r>
              <a:rPr lang="en-US" altLang="zh-CN" sz="2400" i="1" dirty="0" err="1">
                <a:solidFill>
                  <a:srgbClr val="FF0000"/>
                </a:solidFill>
                <a:latin typeface="AGaramond" pitchFamily="18" charset="0"/>
                <a:ea typeface="宋体" charset="-122"/>
              </a:rPr>
              <a:t>packageName</a:t>
            </a:r>
            <a:r>
              <a:rPr lang="en-US" altLang="zh-CN" sz="2400" i="1" dirty="0" err="1">
                <a:solidFill>
                  <a:srgbClr val="FF0000"/>
                </a:solidFill>
                <a:latin typeface="Lucida Console" pitchFamily="49" charset="0"/>
                <a:ea typeface="宋体" charset="-122"/>
              </a:rPr>
              <a:t>.</a:t>
            </a:r>
            <a:r>
              <a:rPr lang="en-US" altLang="zh-CN" sz="2400" i="1" dirty="0" err="1">
                <a:solidFill>
                  <a:srgbClr val="FF0000"/>
                </a:solidFill>
                <a:latin typeface="AGaramond" pitchFamily="18" charset="0"/>
                <a:ea typeface="宋体" charset="-122"/>
              </a:rPr>
              <a:t>ClassName</a:t>
            </a:r>
            <a:r>
              <a:rPr lang="en-US" altLang="zh-CN" sz="2400" i="1" dirty="0">
                <a:solidFill>
                  <a:srgbClr val="FF0000"/>
                </a:solidFill>
                <a:latin typeface="Lucida Console" pitchFamily="49" charset="0"/>
                <a:ea typeface="宋体" charset="-122"/>
              </a:rPr>
              <a:t>.*;</a:t>
            </a:r>
            <a:endParaRPr lang="en-US" altLang="zh-CN" sz="2800" i="1" dirty="0">
              <a:solidFill>
                <a:srgbClr val="000000"/>
              </a:solidFill>
              <a:latin typeface="Times New Roman" pitchFamily="18" charset="0"/>
              <a:ea typeface="宋体" charset="-122"/>
            </a:endParaRPr>
          </a:p>
          <a:p>
            <a:pPr eaLnBrk="1" hangingPunct="1">
              <a:lnSpc>
                <a:spcPct val="80000"/>
              </a:lnSpc>
            </a:pPr>
            <a:r>
              <a:rPr lang="en-US" altLang="zh-CN" sz="2800" dirty="0">
                <a:solidFill>
                  <a:srgbClr val="000000"/>
                </a:solidFill>
                <a:latin typeface="Lucida Console" pitchFamily="49" charset="0"/>
                <a:ea typeface="宋体" charset="-122"/>
              </a:rPr>
              <a:t>static</a:t>
            </a:r>
            <a:r>
              <a:rPr lang="en-US" altLang="zh-CN" sz="2800" dirty="0">
                <a:solidFill>
                  <a:srgbClr val="000000"/>
                </a:solidFill>
                <a:latin typeface="Times New Roman" pitchFamily="18" charset="0"/>
                <a:ea typeface="宋体" charset="-122"/>
              </a:rPr>
              <a:t> import declarations import only </a:t>
            </a:r>
            <a:r>
              <a:rPr lang="en-US" altLang="zh-CN" sz="2800" dirty="0">
                <a:solidFill>
                  <a:srgbClr val="000000"/>
                </a:solidFill>
                <a:latin typeface="Lucida Console" pitchFamily="49" charset="0"/>
                <a:ea typeface="宋体" charset="-122"/>
              </a:rPr>
              <a:t>static</a:t>
            </a:r>
            <a:r>
              <a:rPr lang="en-US" altLang="zh-CN" sz="2800" dirty="0">
                <a:solidFill>
                  <a:srgbClr val="000000"/>
                </a:solidFill>
                <a:latin typeface="Times New Roman" pitchFamily="18" charset="0"/>
                <a:ea typeface="宋体" charset="-122"/>
              </a:rPr>
              <a:t> class members. </a:t>
            </a:r>
          </a:p>
          <a:p>
            <a:pPr eaLnBrk="1" hangingPunct="1">
              <a:lnSpc>
                <a:spcPct val="80000"/>
              </a:lnSpc>
            </a:pPr>
            <a:r>
              <a:rPr lang="en-US" altLang="zh-CN" sz="2800" dirty="0">
                <a:solidFill>
                  <a:srgbClr val="000000"/>
                </a:solidFill>
                <a:latin typeface="Times New Roman" pitchFamily="18" charset="0"/>
                <a:ea typeface="宋体" charset="-122"/>
              </a:rPr>
              <a:t>Regular </a:t>
            </a:r>
            <a:r>
              <a:rPr lang="en-US" altLang="zh-CN" sz="2800" dirty="0">
                <a:solidFill>
                  <a:srgbClr val="000000"/>
                </a:solidFill>
                <a:latin typeface="Lucida Console" pitchFamily="49" charset="0"/>
                <a:ea typeface="宋体" charset="-122"/>
              </a:rPr>
              <a:t>import</a:t>
            </a:r>
            <a:r>
              <a:rPr lang="en-US" altLang="zh-CN" sz="2800" dirty="0">
                <a:solidFill>
                  <a:srgbClr val="000000"/>
                </a:solidFill>
                <a:latin typeface="Times New Roman" pitchFamily="18" charset="0"/>
                <a:ea typeface="宋体" charset="-122"/>
              </a:rPr>
              <a:t> statements should be used to specify the classes used in a program.</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1" descr="ch08imageslides_Page_63.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1" descr="ch08imageslides_Page_62.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8.13  </a:t>
            </a:r>
            <a:r>
              <a:rPr lang="en-US" dirty="0">
                <a:solidFill>
                  <a:srgbClr val="3380E6"/>
                </a:solidFill>
                <a:latin typeface="Lucida Console"/>
              </a:rPr>
              <a:t>final</a:t>
            </a:r>
            <a:r>
              <a:rPr lang="en-US" dirty="0">
                <a:solidFill>
                  <a:srgbClr val="3380E6"/>
                </a:solidFill>
                <a:latin typeface="Arial"/>
              </a:rPr>
              <a:t> Instance Variables</a:t>
            </a:r>
          </a:p>
        </p:txBody>
      </p:sp>
      <p:sp>
        <p:nvSpPr>
          <p:cNvPr id="106499" name="Text Placeholder 2"/>
          <p:cNvSpPr>
            <a:spLocks noGrp="1"/>
          </p:cNvSpPr>
          <p:nvPr>
            <p:ph type="body" idx="1"/>
          </p:nvPr>
        </p:nvSpPr>
        <p:spPr/>
        <p:txBody>
          <a:bodyPr/>
          <a:lstStyle/>
          <a:p>
            <a:pPr eaLnBrk="1" hangingPunct="1"/>
            <a:r>
              <a:rPr lang="en-US" altLang="zh-CN" sz="2500" dirty="0">
                <a:solidFill>
                  <a:srgbClr val="000000"/>
                </a:solidFill>
                <a:latin typeface="Times New Roman" pitchFamily="18" charset="0"/>
                <a:ea typeface="宋体" charset="-122"/>
              </a:rPr>
              <a:t>The </a:t>
            </a:r>
            <a:r>
              <a:rPr lang="en-US" altLang="zh-CN" sz="2500" dirty="0">
                <a:solidFill>
                  <a:srgbClr val="0000FF"/>
                </a:solidFill>
                <a:latin typeface="Times New Roman" pitchFamily="18" charset="0"/>
                <a:ea typeface="宋体" charset="-122"/>
              </a:rPr>
              <a:t>principle of least privilege</a:t>
            </a:r>
            <a:r>
              <a:rPr lang="en-US" altLang="zh-CN" sz="2500" dirty="0">
                <a:solidFill>
                  <a:srgbClr val="000000"/>
                </a:solidFill>
                <a:latin typeface="Times New Roman" pitchFamily="18" charset="0"/>
                <a:ea typeface="宋体" charset="-122"/>
              </a:rPr>
              <a:t> is fundamental to good software engineering. </a:t>
            </a:r>
          </a:p>
          <a:p>
            <a:pPr lvl="1" eaLnBrk="1" hangingPunct="1"/>
            <a:r>
              <a:rPr lang="en-US" altLang="zh-CN" sz="2100" dirty="0">
                <a:solidFill>
                  <a:srgbClr val="000000"/>
                </a:solidFill>
                <a:latin typeface="Times New Roman" pitchFamily="18" charset="0"/>
                <a:ea typeface="宋体" charset="-122"/>
              </a:rPr>
              <a:t>Code should be granted only the amount of privilege and access that it needs to accomplish its designated task, but no more. </a:t>
            </a:r>
          </a:p>
          <a:p>
            <a:pPr lvl="1" eaLnBrk="1" hangingPunct="1"/>
            <a:r>
              <a:rPr lang="en-US" altLang="zh-CN" sz="2100" dirty="0">
                <a:solidFill>
                  <a:srgbClr val="000000"/>
                </a:solidFill>
                <a:latin typeface="Times New Roman" pitchFamily="18" charset="0"/>
                <a:ea typeface="宋体" charset="-122"/>
              </a:rPr>
              <a:t>Makes your programs more robust by preventing code from accidentally (or maliciously) modifying variable values and calling methods that should not be accessible. </a:t>
            </a:r>
          </a:p>
          <a:p>
            <a:pPr eaLnBrk="1" hangingPunct="1"/>
            <a:r>
              <a:rPr lang="en-US" altLang="zh-CN" sz="2500" dirty="0">
                <a:solidFill>
                  <a:srgbClr val="000000"/>
                </a:solidFill>
                <a:latin typeface="Times New Roman" pitchFamily="18" charset="0"/>
                <a:ea typeface="宋体" charset="-122"/>
              </a:rPr>
              <a:t>Keyword </a:t>
            </a:r>
            <a:r>
              <a:rPr lang="en-US" altLang="zh-CN" sz="2500" dirty="0">
                <a:solidFill>
                  <a:srgbClr val="000000"/>
                </a:solidFill>
                <a:latin typeface="Lucida Console" pitchFamily="49" charset="0"/>
                <a:ea typeface="宋体" charset="-122"/>
              </a:rPr>
              <a:t>final</a:t>
            </a:r>
            <a:r>
              <a:rPr lang="en-US" altLang="zh-CN" sz="2500" dirty="0">
                <a:solidFill>
                  <a:srgbClr val="000000"/>
                </a:solidFill>
                <a:latin typeface="Times New Roman" pitchFamily="18" charset="0"/>
                <a:ea typeface="宋体" charset="-122"/>
              </a:rPr>
              <a:t> specifies that a variable is not modifiable (i.e., it’s a constant) and any attempt to modify it is an error. </a:t>
            </a:r>
          </a:p>
          <a:p>
            <a:pPr lvl="2" eaLnBrk="1" hangingPunct="1">
              <a:buFont typeface="Wingdings 2" pitchFamily="18" charset="2"/>
              <a:buNone/>
            </a:pPr>
            <a:r>
              <a:rPr lang="en-US" altLang="zh-CN" sz="1900" dirty="0">
                <a:solidFill>
                  <a:srgbClr val="0000FF"/>
                </a:solidFill>
                <a:latin typeface="Lucida Console" pitchFamily="49" charset="0"/>
                <a:ea typeface="宋体" charset="-122"/>
              </a:rPr>
              <a:t>	</a:t>
            </a:r>
            <a:r>
              <a:rPr lang="en-US" altLang="zh-CN" sz="1900" dirty="0">
                <a:solidFill>
                  <a:srgbClr val="FF0000"/>
                </a:solidFill>
                <a:latin typeface="Lucida Console" pitchFamily="49" charset="0"/>
                <a:ea typeface="宋体" charset="-122"/>
              </a:rPr>
              <a:t>private final </a:t>
            </a:r>
            <a:r>
              <a:rPr lang="en-US" altLang="zh-CN" sz="1900" dirty="0" err="1">
                <a:solidFill>
                  <a:srgbClr val="FF0000"/>
                </a:solidFill>
                <a:latin typeface="Lucida Console" pitchFamily="49" charset="0"/>
                <a:ea typeface="宋体" charset="-122"/>
              </a:rPr>
              <a:t>int</a:t>
            </a:r>
            <a:r>
              <a:rPr lang="en-US" altLang="zh-CN" sz="1900" dirty="0">
                <a:solidFill>
                  <a:srgbClr val="FF0000"/>
                </a:solidFill>
                <a:latin typeface="Lucida Console" pitchFamily="49" charset="0"/>
                <a:ea typeface="宋体" charset="-122"/>
              </a:rPr>
              <a:t> INCREMENT;</a:t>
            </a:r>
          </a:p>
          <a:p>
            <a:pPr lvl="1" eaLnBrk="1" hangingPunct="1"/>
            <a:r>
              <a:rPr lang="en-US" altLang="zh-CN" sz="2100" dirty="0">
                <a:solidFill>
                  <a:srgbClr val="000000"/>
                </a:solidFill>
                <a:latin typeface="Times New Roman" pitchFamily="18" charset="0"/>
                <a:ea typeface="宋体" charset="-122"/>
              </a:rPr>
              <a:t>Declares a </a:t>
            </a:r>
            <a:r>
              <a:rPr lang="en-US" altLang="zh-CN" sz="2100" dirty="0">
                <a:solidFill>
                  <a:srgbClr val="000000"/>
                </a:solidFill>
                <a:latin typeface="Lucida Console" pitchFamily="49" charset="0"/>
                <a:ea typeface="宋体" charset="-122"/>
              </a:rPr>
              <a:t>final</a:t>
            </a:r>
            <a:r>
              <a:rPr lang="en-US" altLang="zh-CN" sz="2100" dirty="0">
                <a:solidFill>
                  <a:srgbClr val="000000"/>
                </a:solidFill>
                <a:latin typeface="Times New Roman" pitchFamily="18" charset="0"/>
                <a:ea typeface="宋体" charset="-122"/>
              </a:rPr>
              <a:t> (constant) instance variable </a:t>
            </a:r>
            <a:r>
              <a:rPr lang="en-US" altLang="zh-CN" sz="2100" dirty="0">
                <a:solidFill>
                  <a:srgbClr val="000000"/>
                </a:solidFill>
                <a:latin typeface="Lucida Console" pitchFamily="49" charset="0"/>
                <a:ea typeface="宋体" charset="-122"/>
              </a:rPr>
              <a:t>INCREMENT</a:t>
            </a:r>
            <a:r>
              <a:rPr lang="en-US" altLang="zh-CN" sz="2100" dirty="0">
                <a:solidFill>
                  <a:srgbClr val="000000"/>
                </a:solidFill>
                <a:latin typeface="Times New Roman" pitchFamily="18" charset="0"/>
                <a:ea typeface="宋体" charset="-122"/>
              </a:rPr>
              <a:t> of type </a:t>
            </a:r>
            <a:r>
              <a:rPr lang="en-US" altLang="zh-CN" sz="2100" dirty="0">
                <a:solidFill>
                  <a:srgbClr val="000000"/>
                </a:solidFill>
                <a:latin typeface="Lucida Console" pitchFamily="49" charset="0"/>
                <a:ea typeface="宋体" charset="-122"/>
              </a:rPr>
              <a:t>int</a:t>
            </a:r>
            <a:r>
              <a:rPr lang="en-US" altLang="zh-CN" sz="2100" dirty="0">
                <a:solidFill>
                  <a:srgbClr val="000000"/>
                </a:solidFill>
                <a:latin typeface="Times New Roman" pitchFamily="18" charset="0"/>
                <a:ea typeface="宋体" charset="-122"/>
              </a:rPr>
              <a:t>.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8.13  </a:t>
            </a:r>
            <a:r>
              <a:rPr lang="en-US" dirty="0">
                <a:solidFill>
                  <a:srgbClr val="3380E6"/>
                </a:solidFill>
                <a:latin typeface="Lucida Console"/>
              </a:rPr>
              <a:t>final</a:t>
            </a:r>
            <a:r>
              <a:rPr lang="en-US" dirty="0">
                <a:solidFill>
                  <a:srgbClr val="3380E6"/>
                </a:solidFill>
                <a:latin typeface="Arial"/>
              </a:rPr>
              <a:t> Instance Variables (cont.)</a:t>
            </a:r>
          </a:p>
        </p:txBody>
      </p:sp>
      <p:sp>
        <p:nvSpPr>
          <p:cNvPr id="107523" name="Text Placeholder 2"/>
          <p:cNvSpPr>
            <a:spLocks noGrp="1"/>
          </p:cNvSpPr>
          <p:nvPr>
            <p:ph type="body" idx="1"/>
          </p:nvPr>
        </p:nvSpPr>
        <p:spPr/>
        <p:txBody>
          <a:bodyPr/>
          <a:lstStyle/>
          <a:p>
            <a:pPr eaLnBrk="1" hangingPunct="1"/>
            <a:r>
              <a:rPr lang="en-US" altLang="zh-CN" dirty="0">
                <a:solidFill>
                  <a:srgbClr val="000000"/>
                </a:solidFill>
                <a:latin typeface="Lucida Console" pitchFamily="49" charset="0"/>
                <a:ea typeface="宋体" charset="-122"/>
              </a:rPr>
              <a:t>final</a:t>
            </a:r>
            <a:r>
              <a:rPr lang="en-US" altLang="zh-CN" dirty="0">
                <a:solidFill>
                  <a:srgbClr val="000000"/>
                </a:solidFill>
                <a:latin typeface="Times New Roman" pitchFamily="18" charset="0"/>
                <a:ea typeface="宋体" charset="-122"/>
              </a:rPr>
              <a:t> variables can be initialized when they are declared or by each of the class’s constructors so that each object of the class has a different value.</a:t>
            </a:r>
          </a:p>
          <a:p>
            <a:pPr eaLnBrk="1" hangingPunct="1"/>
            <a:r>
              <a:rPr lang="en-US" altLang="zh-CN" dirty="0">
                <a:solidFill>
                  <a:srgbClr val="000000"/>
                </a:solidFill>
                <a:latin typeface="Times New Roman" pitchFamily="18" charset="0"/>
                <a:ea typeface="宋体" charset="-122"/>
              </a:rPr>
              <a:t>If a class provides multiple constructors, every one would be required to initialize each </a:t>
            </a:r>
            <a:r>
              <a:rPr lang="en-US" altLang="zh-CN" dirty="0">
                <a:solidFill>
                  <a:srgbClr val="000000"/>
                </a:solidFill>
                <a:latin typeface="Lucida Console" pitchFamily="49" charset="0"/>
                <a:ea typeface="宋体" charset="-122"/>
              </a:rPr>
              <a:t>final</a:t>
            </a:r>
            <a:r>
              <a:rPr lang="en-US" altLang="zh-CN" dirty="0">
                <a:solidFill>
                  <a:srgbClr val="000000"/>
                </a:solidFill>
                <a:latin typeface="Times New Roman" pitchFamily="18" charset="0"/>
                <a:ea typeface="宋体" charset="-122"/>
              </a:rPr>
              <a:t> variable. </a:t>
            </a:r>
          </a:p>
          <a:p>
            <a:pPr eaLnBrk="1" hangingPunct="1"/>
            <a:r>
              <a:rPr lang="en-US" altLang="zh-CN" dirty="0">
                <a:solidFill>
                  <a:srgbClr val="FF0000"/>
                </a:solidFill>
                <a:latin typeface="Times New Roman" pitchFamily="18" charset="0"/>
                <a:ea typeface="宋体" charset="-122"/>
              </a:rPr>
              <a:t>A </a:t>
            </a:r>
            <a:r>
              <a:rPr lang="en-US" altLang="zh-CN" dirty="0">
                <a:solidFill>
                  <a:srgbClr val="FF0000"/>
                </a:solidFill>
                <a:latin typeface="Lucida Console" pitchFamily="49" charset="0"/>
                <a:ea typeface="宋体" charset="-122"/>
              </a:rPr>
              <a:t>final</a:t>
            </a:r>
            <a:r>
              <a:rPr lang="en-US" altLang="zh-CN" dirty="0">
                <a:solidFill>
                  <a:srgbClr val="FF0000"/>
                </a:solidFill>
                <a:latin typeface="Times New Roman" pitchFamily="18" charset="0"/>
                <a:ea typeface="宋体" charset="-122"/>
              </a:rPr>
              <a:t> variable cannot be modified by assignment after it’s initialized. </a:t>
            </a:r>
          </a:p>
          <a:p>
            <a:pPr eaLnBrk="1" hangingPunct="1"/>
            <a:r>
              <a:rPr lang="en-US" altLang="zh-CN" dirty="0">
                <a:solidFill>
                  <a:srgbClr val="000000"/>
                </a:solidFill>
                <a:latin typeface="Times New Roman" pitchFamily="18" charset="0"/>
                <a:ea typeface="宋体" charset="-122"/>
              </a:rPr>
              <a:t>If a </a:t>
            </a:r>
            <a:r>
              <a:rPr lang="en-US" altLang="zh-CN" dirty="0">
                <a:solidFill>
                  <a:srgbClr val="000000"/>
                </a:solidFill>
                <a:latin typeface="Lucida Console" pitchFamily="49" charset="0"/>
                <a:ea typeface="宋体" charset="-122"/>
              </a:rPr>
              <a:t>final</a:t>
            </a:r>
            <a:r>
              <a:rPr lang="en-US" altLang="zh-CN" dirty="0">
                <a:solidFill>
                  <a:srgbClr val="000000"/>
                </a:solidFill>
                <a:latin typeface="Times New Roman" pitchFamily="18" charset="0"/>
                <a:ea typeface="宋体" charset="-122"/>
              </a:rPr>
              <a:t> variable is not initialized, a compilation error occurs.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ch08imageslides_Page_10.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1" descr="ch08imageslides_Page_64.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1" descr="ch08imageslides_Page_65.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1" descr="ch08imageslides_Page_66.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1" descr="ch08imageslides_Page_67.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
        <p:nvSpPr>
          <p:cNvPr id="3" name="矩形 2"/>
          <p:cNvSpPr/>
          <p:nvPr/>
        </p:nvSpPr>
        <p:spPr>
          <a:xfrm>
            <a:off x="1295400" y="1295400"/>
            <a:ext cx="54864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8.14  </a:t>
            </a:r>
            <a:r>
              <a:rPr lang="en-US" dirty="0">
                <a:solidFill>
                  <a:srgbClr val="3380E6"/>
                </a:solidFill>
                <a:latin typeface="Lucida Console"/>
              </a:rPr>
              <a:t>Time</a:t>
            </a:r>
            <a:r>
              <a:rPr lang="en-US" dirty="0">
                <a:solidFill>
                  <a:srgbClr val="3380E6"/>
                </a:solidFill>
                <a:latin typeface="Arial"/>
              </a:rPr>
              <a:t> Class Case Study: Creating Packages </a:t>
            </a:r>
          </a:p>
        </p:txBody>
      </p:sp>
      <p:sp>
        <p:nvSpPr>
          <p:cNvPr id="112643" name="Text Placeholder 2"/>
          <p:cNvSpPr>
            <a:spLocks noGrp="1"/>
          </p:cNvSpPr>
          <p:nvPr>
            <p:ph type="body" idx="1"/>
          </p:nvPr>
        </p:nvSpPr>
        <p:spPr/>
        <p:txBody>
          <a:bodyPr/>
          <a:lstStyle/>
          <a:p>
            <a:pPr eaLnBrk="1" hangingPunct="1"/>
            <a:r>
              <a:rPr lang="en-US" altLang="zh-CN" sz="2500" dirty="0">
                <a:solidFill>
                  <a:srgbClr val="000000"/>
                </a:solidFill>
                <a:latin typeface="Times New Roman" pitchFamily="18" charset="0"/>
                <a:ea typeface="宋体" charset="-122"/>
              </a:rPr>
              <a:t>Each class in the Java API belongs to a package that contains a group of related classes. </a:t>
            </a:r>
          </a:p>
          <a:p>
            <a:pPr eaLnBrk="1" hangingPunct="1"/>
            <a:r>
              <a:rPr lang="en-US" altLang="zh-CN" sz="2500" dirty="0">
                <a:solidFill>
                  <a:srgbClr val="FF0000"/>
                </a:solidFill>
                <a:latin typeface="Times New Roman" pitchFamily="18" charset="0"/>
                <a:ea typeface="宋体" charset="-122"/>
              </a:rPr>
              <a:t>Packages</a:t>
            </a:r>
            <a:r>
              <a:rPr lang="en-US" altLang="zh-CN" sz="2500" dirty="0">
                <a:solidFill>
                  <a:srgbClr val="000000"/>
                </a:solidFill>
                <a:latin typeface="Times New Roman" pitchFamily="18" charset="0"/>
                <a:ea typeface="宋体" charset="-122"/>
              </a:rPr>
              <a:t> are defined once, but can be imported into many programs. </a:t>
            </a:r>
          </a:p>
          <a:p>
            <a:pPr eaLnBrk="1" hangingPunct="1"/>
            <a:r>
              <a:rPr lang="en-US" altLang="zh-CN" sz="2500" dirty="0">
                <a:solidFill>
                  <a:srgbClr val="000000"/>
                </a:solidFill>
                <a:latin typeface="Times New Roman" pitchFamily="18" charset="0"/>
                <a:ea typeface="宋体" charset="-122"/>
              </a:rPr>
              <a:t>Packages help programmers manage the complexity of application components. </a:t>
            </a:r>
          </a:p>
          <a:p>
            <a:pPr eaLnBrk="1" hangingPunct="1"/>
            <a:r>
              <a:rPr lang="en-US" altLang="zh-CN" sz="2500" dirty="0">
                <a:solidFill>
                  <a:srgbClr val="000000"/>
                </a:solidFill>
                <a:latin typeface="Times New Roman" pitchFamily="18" charset="0"/>
                <a:ea typeface="宋体" charset="-122"/>
              </a:rPr>
              <a:t>Packages facilitate software </a:t>
            </a:r>
            <a:r>
              <a:rPr lang="en-US" altLang="zh-CN" sz="2500" dirty="0">
                <a:solidFill>
                  <a:srgbClr val="FF0000"/>
                </a:solidFill>
                <a:latin typeface="Times New Roman" pitchFamily="18" charset="0"/>
                <a:ea typeface="宋体" charset="-122"/>
              </a:rPr>
              <a:t>reuse</a:t>
            </a:r>
            <a:r>
              <a:rPr lang="en-US" altLang="zh-CN" sz="2500" dirty="0">
                <a:solidFill>
                  <a:srgbClr val="000000"/>
                </a:solidFill>
                <a:latin typeface="Times New Roman" pitchFamily="18" charset="0"/>
                <a:ea typeface="宋体" charset="-122"/>
              </a:rPr>
              <a:t> by enabling programs to import classes from other packages, rather than copying the classes into each program that uses them. </a:t>
            </a:r>
          </a:p>
          <a:p>
            <a:pPr eaLnBrk="1" hangingPunct="1"/>
            <a:r>
              <a:rPr lang="en-US" altLang="zh-CN" sz="2500" dirty="0">
                <a:solidFill>
                  <a:srgbClr val="000000"/>
                </a:solidFill>
                <a:latin typeface="Times New Roman" pitchFamily="18" charset="0"/>
                <a:ea typeface="宋体" charset="-122"/>
              </a:rPr>
              <a:t>Packages provide a convention for </a:t>
            </a:r>
            <a:r>
              <a:rPr lang="en-US" altLang="zh-CN" sz="2500" dirty="0">
                <a:solidFill>
                  <a:srgbClr val="FF0000"/>
                </a:solidFill>
                <a:latin typeface="Times New Roman" pitchFamily="18" charset="0"/>
                <a:ea typeface="宋体" charset="-122"/>
              </a:rPr>
              <a:t>unique class names</a:t>
            </a:r>
            <a:r>
              <a:rPr lang="en-US" altLang="zh-CN" sz="2500" dirty="0">
                <a:solidFill>
                  <a:srgbClr val="000000"/>
                </a:solidFill>
                <a:latin typeface="Times New Roman" pitchFamily="18" charset="0"/>
                <a:ea typeface="宋体" charset="-122"/>
              </a:rPr>
              <a:t>, which helps prevent class-name conflicts.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8.14  </a:t>
            </a:r>
            <a:r>
              <a:rPr lang="en-US" dirty="0">
                <a:solidFill>
                  <a:srgbClr val="3380E6"/>
                </a:solidFill>
                <a:latin typeface="Lucida Console"/>
              </a:rPr>
              <a:t>Time</a:t>
            </a:r>
            <a:r>
              <a:rPr lang="en-US" dirty="0">
                <a:solidFill>
                  <a:srgbClr val="3380E6"/>
                </a:solidFill>
                <a:latin typeface="Arial"/>
              </a:rPr>
              <a:t> Class Case Study: Creating Packages (Cont.)</a:t>
            </a:r>
          </a:p>
        </p:txBody>
      </p:sp>
      <p:sp>
        <p:nvSpPr>
          <p:cNvPr id="113667" name="Text Placeholder 2"/>
          <p:cNvSpPr>
            <a:spLocks noGrp="1"/>
          </p:cNvSpPr>
          <p:nvPr>
            <p:ph type="body" idx="1"/>
          </p:nvPr>
        </p:nvSpPr>
        <p:spPr/>
        <p:txBody>
          <a:bodyPr/>
          <a:lstStyle/>
          <a:p>
            <a:pPr eaLnBrk="1" hangingPunct="1">
              <a:lnSpc>
                <a:spcPct val="90000"/>
              </a:lnSpc>
            </a:pPr>
            <a:r>
              <a:rPr lang="en-US" altLang="zh-CN" sz="2500" dirty="0">
                <a:solidFill>
                  <a:srgbClr val="000000"/>
                </a:solidFill>
                <a:latin typeface="Times New Roman" pitchFamily="18" charset="0"/>
                <a:ea typeface="宋体" charset="-122"/>
              </a:rPr>
              <a:t>The steps for creating a reusable class:</a:t>
            </a:r>
          </a:p>
          <a:p>
            <a:pPr eaLnBrk="1" hangingPunct="1">
              <a:lnSpc>
                <a:spcPct val="90000"/>
              </a:lnSpc>
            </a:pPr>
            <a:r>
              <a:rPr lang="en-US" altLang="zh-CN" sz="2500" dirty="0">
                <a:solidFill>
                  <a:srgbClr val="000000"/>
                </a:solidFill>
                <a:latin typeface="Times New Roman" pitchFamily="18" charset="0"/>
                <a:ea typeface="宋体" charset="-122"/>
              </a:rPr>
              <a:t>Declare a </a:t>
            </a:r>
            <a:r>
              <a:rPr lang="en-US" altLang="zh-CN" sz="2500" dirty="0">
                <a:solidFill>
                  <a:srgbClr val="000000"/>
                </a:solidFill>
                <a:latin typeface="Lucida Console" pitchFamily="49" charset="0"/>
                <a:ea typeface="宋体" charset="-122"/>
              </a:rPr>
              <a:t>public</a:t>
            </a:r>
            <a:r>
              <a:rPr lang="en-US" altLang="zh-CN" sz="2500" dirty="0">
                <a:solidFill>
                  <a:srgbClr val="000000"/>
                </a:solidFill>
                <a:latin typeface="Times New Roman" pitchFamily="18" charset="0"/>
                <a:ea typeface="宋体" charset="-122"/>
              </a:rPr>
              <a:t> class; otherwise, it can be used only by other classes in the same package.</a:t>
            </a:r>
          </a:p>
          <a:p>
            <a:pPr eaLnBrk="1" hangingPunct="1">
              <a:lnSpc>
                <a:spcPct val="90000"/>
              </a:lnSpc>
            </a:pPr>
            <a:r>
              <a:rPr lang="en-US" altLang="zh-CN" sz="2500" dirty="0">
                <a:solidFill>
                  <a:srgbClr val="000000"/>
                </a:solidFill>
                <a:latin typeface="Times New Roman" pitchFamily="18" charset="0"/>
                <a:ea typeface="宋体" charset="-122"/>
              </a:rPr>
              <a:t>Choose a unique package name and add a </a:t>
            </a:r>
            <a:r>
              <a:rPr lang="en-US" altLang="zh-CN" sz="2500" dirty="0">
                <a:solidFill>
                  <a:srgbClr val="0000FF"/>
                </a:solidFill>
                <a:latin typeface="LucidaSansTypewriter" pitchFamily="49" charset="0"/>
                <a:ea typeface="宋体" charset="-122"/>
              </a:rPr>
              <a:t>package</a:t>
            </a:r>
            <a:r>
              <a:rPr lang="en-US" altLang="zh-CN" sz="2500" dirty="0">
                <a:solidFill>
                  <a:srgbClr val="000000"/>
                </a:solidFill>
                <a:latin typeface="Times New Roman" pitchFamily="18" charset="0"/>
                <a:ea typeface="宋体" charset="-122"/>
              </a:rPr>
              <a:t> </a:t>
            </a:r>
            <a:r>
              <a:rPr lang="en-US" altLang="zh-CN" sz="2500" dirty="0">
                <a:solidFill>
                  <a:srgbClr val="0000FF"/>
                </a:solidFill>
                <a:latin typeface="Times New Roman" pitchFamily="18" charset="0"/>
                <a:ea typeface="宋体" charset="-122"/>
              </a:rPr>
              <a:t>declaration</a:t>
            </a:r>
            <a:r>
              <a:rPr lang="en-US" altLang="zh-CN" sz="2500" dirty="0">
                <a:solidFill>
                  <a:srgbClr val="000000"/>
                </a:solidFill>
                <a:latin typeface="Times New Roman" pitchFamily="18" charset="0"/>
                <a:ea typeface="宋体" charset="-122"/>
              </a:rPr>
              <a:t> to the source-code file for the reusable class declaration. </a:t>
            </a:r>
          </a:p>
          <a:p>
            <a:pPr lvl="1" eaLnBrk="1" hangingPunct="1">
              <a:lnSpc>
                <a:spcPct val="90000"/>
              </a:lnSpc>
            </a:pPr>
            <a:r>
              <a:rPr lang="en-US" altLang="zh-CN" sz="2100" dirty="0">
                <a:solidFill>
                  <a:srgbClr val="000000"/>
                </a:solidFill>
                <a:latin typeface="Times New Roman" pitchFamily="18" charset="0"/>
                <a:ea typeface="宋体" charset="-122"/>
              </a:rPr>
              <a:t>In each Java source-code file there can be only one </a:t>
            </a:r>
            <a:r>
              <a:rPr lang="en-US" altLang="zh-CN" sz="2100" dirty="0">
                <a:solidFill>
                  <a:srgbClr val="000000"/>
                </a:solidFill>
                <a:latin typeface="Lucida Console" pitchFamily="49" charset="0"/>
                <a:ea typeface="宋体" charset="-122"/>
              </a:rPr>
              <a:t>package</a:t>
            </a:r>
            <a:r>
              <a:rPr lang="en-US" altLang="zh-CN" sz="2100" dirty="0">
                <a:solidFill>
                  <a:srgbClr val="000000"/>
                </a:solidFill>
                <a:latin typeface="Times New Roman" pitchFamily="18" charset="0"/>
                <a:ea typeface="宋体" charset="-122"/>
              </a:rPr>
              <a:t> declaration, and it must precede all other declarations and statements. </a:t>
            </a:r>
          </a:p>
          <a:p>
            <a:pPr eaLnBrk="1" hangingPunct="1">
              <a:lnSpc>
                <a:spcPct val="90000"/>
              </a:lnSpc>
            </a:pPr>
            <a:r>
              <a:rPr lang="en-US" altLang="zh-CN" sz="2500" dirty="0">
                <a:solidFill>
                  <a:srgbClr val="000000"/>
                </a:solidFill>
                <a:latin typeface="Times New Roman" pitchFamily="18" charset="0"/>
                <a:ea typeface="宋体" charset="-122"/>
              </a:rPr>
              <a:t>Compile the class so that it’s placed in the appropriate package directory.</a:t>
            </a:r>
          </a:p>
          <a:p>
            <a:pPr eaLnBrk="1" hangingPunct="1">
              <a:lnSpc>
                <a:spcPct val="90000"/>
              </a:lnSpc>
            </a:pPr>
            <a:r>
              <a:rPr lang="en-US" altLang="zh-CN" sz="2500" dirty="0">
                <a:solidFill>
                  <a:srgbClr val="000000"/>
                </a:solidFill>
                <a:latin typeface="Times New Roman" pitchFamily="18" charset="0"/>
                <a:ea typeface="宋体" charset="-122"/>
              </a:rPr>
              <a:t>Import the reusable class into a program and use the class.</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8.15  </a:t>
            </a:r>
            <a:r>
              <a:rPr lang="en-US">
                <a:solidFill>
                  <a:srgbClr val="3380E6"/>
                </a:solidFill>
                <a:latin typeface="Lucida Console"/>
              </a:rPr>
              <a:t>Time</a:t>
            </a:r>
            <a:r>
              <a:rPr lang="en-US">
                <a:solidFill>
                  <a:srgbClr val="3380E6"/>
                </a:solidFill>
                <a:latin typeface="Arial"/>
              </a:rPr>
              <a:t> Class Case Study: Creating Packages (Cont.)</a:t>
            </a:r>
          </a:p>
        </p:txBody>
      </p:sp>
      <p:sp>
        <p:nvSpPr>
          <p:cNvPr id="114691" name="Text Placeholder 2"/>
          <p:cNvSpPr>
            <a:spLocks noGrp="1"/>
          </p:cNvSpPr>
          <p:nvPr>
            <p:ph type="body" idx="1"/>
          </p:nvPr>
        </p:nvSpPr>
        <p:spPr/>
        <p:txBody>
          <a:bodyPr/>
          <a:lstStyle/>
          <a:p>
            <a:pPr eaLnBrk="1" hangingPunct="1">
              <a:lnSpc>
                <a:spcPct val="150000"/>
              </a:lnSpc>
            </a:pPr>
            <a:r>
              <a:rPr lang="en-US" altLang="zh-CN" sz="2400" dirty="0">
                <a:solidFill>
                  <a:srgbClr val="FF0000"/>
                </a:solidFill>
                <a:latin typeface="Times New Roman" pitchFamily="18" charset="0"/>
                <a:ea typeface="宋体" charset="-122"/>
              </a:rPr>
              <a:t>A Java source-code file must have the following order:</a:t>
            </a:r>
          </a:p>
          <a:p>
            <a:pPr lvl="1" eaLnBrk="1" hangingPunct="1">
              <a:lnSpc>
                <a:spcPct val="150000"/>
              </a:lnSpc>
            </a:pPr>
            <a:r>
              <a:rPr lang="en-US" altLang="zh-CN" sz="2400" dirty="0">
                <a:solidFill>
                  <a:srgbClr val="FF0000"/>
                </a:solidFill>
                <a:latin typeface="Times New Roman" pitchFamily="18" charset="0"/>
                <a:ea typeface="宋体" charset="-122"/>
              </a:rPr>
              <a:t>a </a:t>
            </a:r>
            <a:r>
              <a:rPr lang="en-US" altLang="zh-CN" sz="2400" dirty="0">
                <a:solidFill>
                  <a:srgbClr val="FF0000"/>
                </a:solidFill>
                <a:latin typeface="Lucida Console" pitchFamily="49" charset="0"/>
                <a:ea typeface="宋体" charset="-122"/>
              </a:rPr>
              <a:t>package</a:t>
            </a:r>
            <a:r>
              <a:rPr lang="en-US" altLang="zh-CN" sz="2400" dirty="0">
                <a:solidFill>
                  <a:srgbClr val="FF0000"/>
                </a:solidFill>
                <a:latin typeface="Times New Roman" pitchFamily="18" charset="0"/>
                <a:ea typeface="宋体" charset="-122"/>
              </a:rPr>
              <a:t> declaration (if any),</a:t>
            </a:r>
          </a:p>
          <a:p>
            <a:pPr lvl="1" eaLnBrk="1" hangingPunct="1">
              <a:lnSpc>
                <a:spcPct val="150000"/>
              </a:lnSpc>
            </a:pPr>
            <a:r>
              <a:rPr lang="en-US" altLang="zh-CN" sz="2400" dirty="0">
                <a:solidFill>
                  <a:srgbClr val="FF0000"/>
                </a:solidFill>
                <a:latin typeface="Lucida Console" pitchFamily="49" charset="0"/>
                <a:ea typeface="宋体" charset="-122"/>
              </a:rPr>
              <a:t>import</a:t>
            </a:r>
            <a:r>
              <a:rPr lang="en-US" altLang="zh-CN" sz="2400" dirty="0">
                <a:solidFill>
                  <a:srgbClr val="FF0000"/>
                </a:solidFill>
                <a:latin typeface="Times New Roman" pitchFamily="18" charset="0"/>
                <a:ea typeface="宋体" charset="-122"/>
              </a:rPr>
              <a:t> declarations (if any), then</a:t>
            </a:r>
          </a:p>
          <a:p>
            <a:pPr lvl="1" eaLnBrk="1" hangingPunct="1">
              <a:lnSpc>
                <a:spcPct val="150000"/>
              </a:lnSpc>
            </a:pPr>
            <a:r>
              <a:rPr lang="en-US" altLang="zh-CN" sz="2400" dirty="0">
                <a:solidFill>
                  <a:srgbClr val="FF0000"/>
                </a:solidFill>
                <a:latin typeface="Times New Roman" pitchFamily="18" charset="0"/>
                <a:ea typeface="宋体" charset="-122"/>
              </a:rPr>
              <a:t>class declarations.</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1" descr="ch08imageslides_Page_68.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1" descr="ch08imageslides_Page_69.png"/>
          <p:cNvPicPr>
            <a:picLocks noGrp="1" noChangeAspect="1"/>
          </p:cNvPicPr>
          <p:nvPr isPhoto="1"/>
        </p:nvPicPr>
        <p:blipFill>
          <a:blip r:embed="rId2"/>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8.14  </a:t>
            </a:r>
            <a:r>
              <a:rPr lang="en-US" dirty="0">
                <a:solidFill>
                  <a:srgbClr val="3380E6"/>
                </a:solidFill>
                <a:latin typeface="Lucida Console"/>
              </a:rPr>
              <a:t>Time</a:t>
            </a:r>
            <a:r>
              <a:rPr lang="en-US" dirty="0">
                <a:solidFill>
                  <a:srgbClr val="3380E6"/>
                </a:solidFill>
                <a:latin typeface="Arial"/>
              </a:rPr>
              <a:t> Class Case Study: Creating Packages (Cont.)</a:t>
            </a:r>
          </a:p>
        </p:txBody>
      </p:sp>
      <p:sp>
        <p:nvSpPr>
          <p:cNvPr id="117763" name="Text Placeholder 2"/>
          <p:cNvSpPr>
            <a:spLocks noGrp="1"/>
          </p:cNvSpPr>
          <p:nvPr>
            <p:ph type="body" idx="1"/>
          </p:nvPr>
        </p:nvSpPr>
        <p:spPr/>
        <p:txBody>
          <a:bodyPr/>
          <a:lstStyle/>
          <a:p>
            <a:pPr eaLnBrk="1" hangingPunct="1">
              <a:lnSpc>
                <a:spcPct val="90000"/>
              </a:lnSpc>
            </a:pPr>
            <a:r>
              <a:rPr lang="en-US" altLang="zh-CN" dirty="0">
                <a:solidFill>
                  <a:srgbClr val="FF0000"/>
                </a:solidFill>
                <a:latin typeface="Times New Roman" pitchFamily="18" charset="0"/>
                <a:ea typeface="宋体" charset="-122"/>
              </a:rPr>
              <a:t>Every package name should start with your Internet domain name in reverse order. </a:t>
            </a:r>
          </a:p>
          <a:p>
            <a:pPr lvl="1" eaLnBrk="1" hangingPunct="1">
              <a:lnSpc>
                <a:spcPct val="90000"/>
              </a:lnSpc>
            </a:pPr>
            <a:r>
              <a:rPr lang="en-US" altLang="zh-CN" dirty="0">
                <a:solidFill>
                  <a:srgbClr val="000000"/>
                </a:solidFill>
                <a:latin typeface="Times New Roman" pitchFamily="18" charset="0"/>
                <a:ea typeface="宋体" charset="-122"/>
              </a:rPr>
              <a:t>For example, our </a:t>
            </a:r>
            <a:r>
              <a:rPr lang="en-US" altLang="zh-CN" dirty="0">
                <a:solidFill>
                  <a:srgbClr val="FF0000"/>
                </a:solidFill>
                <a:latin typeface="Times New Roman" pitchFamily="18" charset="0"/>
                <a:ea typeface="宋体" charset="-122"/>
              </a:rPr>
              <a:t>domain name is </a:t>
            </a:r>
            <a:r>
              <a:rPr lang="en-US" altLang="zh-CN" dirty="0">
                <a:solidFill>
                  <a:srgbClr val="FF0000"/>
                </a:solidFill>
                <a:latin typeface="Lucida Console" pitchFamily="49" charset="0"/>
                <a:ea typeface="宋体" charset="-122"/>
              </a:rPr>
              <a:t>deitel.com</a:t>
            </a:r>
            <a:r>
              <a:rPr lang="en-US" altLang="zh-CN" dirty="0">
                <a:solidFill>
                  <a:srgbClr val="000000"/>
                </a:solidFill>
                <a:latin typeface="Times New Roman" pitchFamily="18" charset="0"/>
                <a:ea typeface="宋体" charset="-122"/>
              </a:rPr>
              <a:t>, so our package names begin </a:t>
            </a:r>
            <a:r>
              <a:rPr lang="en-US" altLang="zh-CN" dirty="0">
                <a:solidFill>
                  <a:srgbClr val="00B050"/>
                </a:solidFill>
                <a:latin typeface="Times New Roman" pitchFamily="18" charset="0"/>
                <a:ea typeface="宋体" charset="-122"/>
              </a:rPr>
              <a:t>with </a:t>
            </a:r>
            <a:r>
              <a:rPr lang="en-US" altLang="zh-CN" dirty="0" err="1">
                <a:solidFill>
                  <a:srgbClr val="00B050"/>
                </a:solidFill>
                <a:latin typeface="Lucida Console" pitchFamily="49" charset="0"/>
                <a:ea typeface="宋体" charset="-122"/>
              </a:rPr>
              <a:t>com.deitel</a:t>
            </a:r>
            <a:r>
              <a:rPr lang="en-US" altLang="zh-CN" dirty="0">
                <a:solidFill>
                  <a:srgbClr val="000000"/>
                </a:solidFill>
                <a:latin typeface="Times New Roman" pitchFamily="18" charset="0"/>
                <a:ea typeface="宋体" charset="-122"/>
              </a:rPr>
              <a:t>. </a:t>
            </a:r>
          </a:p>
          <a:p>
            <a:pPr lvl="1" eaLnBrk="1" hangingPunct="1">
              <a:lnSpc>
                <a:spcPct val="90000"/>
              </a:lnSpc>
            </a:pPr>
            <a:r>
              <a:rPr lang="en-US" altLang="zh-CN" dirty="0">
                <a:solidFill>
                  <a:srgbClr val="000000"/>
                </a:solidFill>
                <a:latin typeface="Times New Roman" pitchFamily="18" charset="0"/>
                <a:ea typeface="宋体" charset="-122"/>
              </a:rPr>
              <a:t>For the domain name </a:t>
            </a:r>
            <a:r>
              <a:rPr lang="en-US" altLang="zh-CN" i="1" dirty="0">
                <a:solidFill>
                  <a:srgbClr val="000000"/>
                </a:solidFill>
                <a:latin typeface="Times New Roman" pitchFamily="18" charset="0"/>
                <a:ea typeface="宋体" charset="-122"/>
              </a:rPr>
              <a:t>yourcollege</a:t>
            </a:r>
            <a:r>
              <a:rPr lang="en-US" altLang="zh-CN" i="1" dirty="0">
                <a:solidFill>
                  <a:srgbClr val="000000"/>
                </a:solidFill>
                <a:latin typeface="Lucida Console" pitchFamily="49" charset="0"/>
                <a:ea typeface="宋体" charset="-122"/>
              </a:rPr>
              <a:t>.edu</a:t>
            </a:r>
            <a:r>
              <a:rPr lang="en-US" altLang="zh-CN" i="1" dirty="0">
                <a:solidFill>
                  <a:srgbClr val="000000"/>
                </a:solidFill>
                <a:latin typeface="Times New Roman" pitchFamily="18" charset="0"/>
                <a:ea typeface="宋体" charset="-122"/>
              </a:rPr>
              <a:t>, the package name should begin with </a:t>
            </a:r>
            <a:r>
              <a:rPr lang="en-US" altLang="zh-CN" i="1" dirty="0" err="1">
                <a:solidFill>
                  <a:srgbClr val="000000"/>
                </a:solidFill>
                <a:latin typeface="Lucida Console" pitchFamily="49" charset="0"/>
                <a:ea typeface="宋体" charset="-122"/>
              </a:rPr>
              <a:t>edu.</a:t>
            </a:r>
            <a:r>
              <a:rPr lang="en-US" altLang="zh-CN" i="1" dirty="0" err="1">
                <a:solidFill>
                  <a:srgbClr val="000000"/>
                </a:solidFill>
                <a:latin typeface="Times New Roman" pitchFamily="18" charset="0"/>
                <a:ea typeface="宋体" charset="-122"/>
              </a:rPr>
              <a:t>yourcollege</a:t>
            </a:r>
            <a:r>
              <a:rPr lang="en-US" altLang="zh-CN" i="1" dirty="0">
                <a:solidFill>
                  <a:srgbClr val="000000"/>
                </a:solidFill>
                <a:latin typeface="Times New Roman" pitchFamily="18" charset="0"/>
                <a:ea typeface="宋体" charset="-122"/>
              </a:rPr>
              <a:t>. </a:t>
            </a:r>
          </a:p>
          <a:p>
            <a:pPr eaLnBrk="1" hangingPunct="1">
              <a:lnSpc>
                <a:spcPct val="90000"/>
              </a:lnSpc>
            </a:pPr>
            <a:r>
              <a:rPr lang="en-US" altLang="zh-CN" dirty="0">
                <a:solidFill>
                  <a:srgbClr val="000000"/>
                </a:solidFill>
                <a:latin typeface="Times New Roman" pitchFamily="18" charset="0"/>
                <a:ea typeface="宋体" charset="-122"/>
              </a:rPr>
              <a:t>After the domain name is reversed, you can choose any other names you want for your package. </a:t>
            </a:r>
          </a:p>
          <a:p>
            <a:pPr lvl="1" eaLnBrk="1" hangingPunct="1">
              <a:lnSpc>
                <a:spcPct val="90000"/>
              </a:lnSpc>
            </a:pPr>
            <a:r>
              <a:rPr lang="en-US" altLang="zh-CN" dirty="0">
                <a:solidFill>
                  <a:srgbClr val="000000"/>
                </a:solidFill>
                <a:latin typeface="Times New Roman" pitchFamily="18" charset="0"/>
                <a:ea typeface="宋体" charset="-122"/>
              </a:rPr>
              <a:t>We chose to use </a:t>
            </a:r>
            <a:r>
              <a:rPr lang="en-US" altLang="zh-CN" dirty="0" err="1">
                <a:solidFill>
                  <a:srgbClr val="000000"/>
                </a:solidFill>
                <a:latin typeface="Lucida Console" pitchFamily="49" charset="0"/>
                <a:ea typeface="宋体" charset="-122"/>
              </a:rPr>
              <a:t>jhtp</a:t>
            </a:r>
            <a:r>
              <a:rPr lang="en-US" altLang="zh-CN" dirty="0">
                <a:solidFill>
                  <a:srgbClr val="000000"/>
                </a:solidFill>
                <a:latin typeface="Times New Roman" pitchFamily="18" charset="0"/>
                <a:ea typeface="宋体" charset="-122"/>
              </a:rPr>
              <a:t> as the next name in our package name to indicate that this class is from </a:t>
            </a:r>
            <a:r>
              <a:rPr lang="en-US" altLang="zh-CN" i="1" dirty="0">
                <a:solidFill>
                  <a:srgbClr val="000000"/>
                </a:solidFill>
                <a:latin typeface="Times New Roman" pitchFamily="18" charset="0"/>
                <a:ea typeface="宋体" charset="-122"/>
              </a:rPr>
              <a:t>Java How to Program. </a:t>
            </a:r>
          </a:p>
          <a:p>
            <a:pPr lvl="1" eaLnBrk="1" hangingPunct="1">
              <a:lnSpc>
                <a:spcPct val="90000"/>
              </a:lnSpc>
            </a:pPr>
            <a:r>
              <a:rPr lang="en-US" altLang="zh-CN" dirty="0">
                <a:solidFill>
                  <a:srgbClr val="000000"/>
                </a:solidFill>
                <a:latin typeface="Times New Roman" pitchFamily="18" charset="0"/>
                <a:ea typeface="宋体" charset="-122"/>
              </a:rPr>
              <a:t>The last name in our package name specifies that this package is for Chapter 8 (</a:t>
            </a:r>
            <a:r>
              <a:rPr lang="en-US" altLang="zh-CN" dirty="0">
                <a:solidFill>
                  <a:srgbClr val="000000"/>
                </a:solidFill>
                <a:latin typeface="Lucida Console" pitchFamily="49" charset="0"/>
                <a:ea typeface="宋体" charset="-122"/>
              </a:rPr>
              <a:t>ch08</a:t>
            </a:r>
            <a:r>
              <a:rPr lang="en-US" altLang="zh-CN" dirty="0">
                <a:solidFill>
                  <a:srgbClr val="000000"/>
                </a:solidFill>
                <a:latin typeface="Times New Roman" pitchFamily="18" charset="0"/>
                <a:ea typeface="宋体" charset="-122"/>
              </a:rPr>
              <a:t>).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DeitelPowerPointTemplate</Template>
  <TotalTime>2037</TotalTime>
  <Words>4617</Words>
  <Application>Microsoft Macintosh PowerPoint</Application>
  <PresentationFormat>全屏显示(4:3)</PresentationFormat>
  <Paragraphs>381</Paragraphs>
  <Slides>126</Slides>
  <Notes>54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126</vt:i4>
      </vt:variant>
    </vt:vector>
  </HeadingPairs>
  <TitlesOfParts>
    <vt:vector size="145" baseType="lpstr">
      <vt:lpstr>DengXian</vt:lpstr>
      <vt:lpstr>黑体</vt:lpstr>
      <vt:lpstr>宋体</vt:lpstr>
      <vt:lpstr>AGaramond</vt:lpstr>
      <vt:lpstr>Goudy Sans Medium</vt:lpstr>
      <vt:lpstr>LucidaSansTypewriter</vt:lpstr>
      <vt:lpstr>Arial</vt:lpstr>
      <vt:lpstr>Calibri</vt:lpstr>
      <vt:lpstr>Courier New</vt:lpstr>
      <vt:lpstr>Helvetica</vt:lpstr>
      <vt:lpstr>Lucida Console</vt:lpstr>
      <vt:lpstr>Lucida Sans Unicode</vt:lpstr>
      <vt:lpstr>Times</vt:lpstr>
      <vt:lpstr>Times New Roman</vt:lpstr>
      <vt:lpstr>Verdana</vt:lpstr>
      <vt:lpstr>Wingdings</vt:lpstr>
      <vt:lpstr>Wingdings 2</vt:lpstr>
      <vt:lpstr>Wingdings 3</vt:lpstr>
      <vt:lpstr>Concourse</vt:lpstr>
      <vt:lpstr>Chapter 8 Classes and Objects: A Deeper Look</vt:lpstr>
      <vt:lpstr>Objectives</vt:lpstr>
      <vt:lpstr>8.1  Introduction </vt:lpstr>
      <vt:lpstr>8.2  Time Class Case Study</vt:lpstr>
      <vt:lpstr>PowerPoint 演示文稿</vt:lpstr>
      <vt:lpstr>PowerPoint 演示文稿</vt:lpstr>
      <vt:lpstr>PowerPoint 演示文稿</vt:lpstr>
      <vt:lpstr>PowerPoint 演示文稿</vt:lpstr>
      <vt:lpstr>PowerPoint 演示文稿</vt:lpstr>
      <vt:lpstr>8.2  Time Class Case Study (Cont.)</vt:lpstr>
      <vt:lpstr>8.2  Time Class Case Study (Cont.)</vt:lpstr>
      <vt:lpstr>8.2  Time Class Case Study (Cont.)</vt:lpstr>
      <vt:lpstr>PowerPoint 演示文稿</vt:lpstr>
      <vt:lpstr>PowerPoint 演示文稿</vt:lpstr>
      <vt:lpstr>8.3  Controlling Access to Members </vt:lpstr>
      <vt:lpstr>PowerPoint 演示文稿</vt:lpstr>
      <vt:lpstr>PowerPoint 演示文稿</vt:lpstr>
      <vt:lpstr>PowerPoint 演示文稿</vt:lpstr>
      <vt:lpstr>8.4  Referring to the Current Object’s Members with the this Reference</vt:lpstr>
      <vt:lpstr>PowerPoint 演示文稿</vt:lpstr>
      <vt:lpstr>PowerPoint 演示文稿</vt:lpstr>
      <vt:lpstr>PowerPoint 演示文稿</vt:lpstr>
      <vt:lpstr>8.4  Referring to the Current Object’s Members with the this Reference (Cont.)</vt:lpstr>
      <vt:lpstr>PowerPoint 演示文稿</vt:lpstr>
      <vt:lpstr>PowerPoint 演示文稿</vt:lpstr>
      <vt:lpstr>PowerPoint 演示文稿</vt:lpstr>
      <vt:lpstr>8.5  Time Class Case Study: Overloaded Constructors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8.6  Default and No-Argument Constructors</vt:lpstr>
      <vt:lpstr>PowerPoint 演示文稿</vt:lpstr>
      <vt:lpstr>PowerPoint 演示文稿</vt:lpstr>
      <vt:lpstr>8.7  Notes on Set and Get Methods</vt:lpstr>
      <vt:lpstr>8.7  Notes on Set and Get Methods (Cont.)</vt:lpstr>
      <vt:lpstr>8.7  Notes on Set and Get Methods (Cont.)</vt:lpstr>
      <vt:lpstr>PowerPoint 演示文稿</vt:lpstr>
      <vt:lpstr>PowerPoint 演示文稿</vt:lpstr>
      <vt:lpstr>8.8  Composition</vt:lpstr>
      <vt:lpstr>PowerPoint 演示文稿</vt:lpstr>
      <vt:lpstr>PowerPoint 演示文稿</vt:lpstr>
      <vt:lpstr>PowerPoint 演示文稿</vt:lpstr>
      <vt:lpstr>PowerPoint 演示文稿</vt:lpstr>
      <vt:lpstr>PowerPoint 演示文稿</vt:lpstr>
      <vt:lpstr>PowerPoint 演示文稿</vt:lpstr>
      <vt:lpstr>8.9  Enum Type </vt:lpstr>
      <vt:lpstr>8.9   Enum Type (Cont.)</vt:lpstr>
      <vt:lpstr>8.9   Enum Type (Cont.)</vt:lpstr>
      <vt:lpstr>PowerPoint 演示文稿</vt:lpstr>
      <vt:lpstr>PowerPoint 演示文稿</vt:lpstr>
      <vt:lpstr>PowerPoint 演示文稿</vt:lpstr>
      <vt:lpstr>PowerPoint 演示文稿</vt:lpstr>
      <vt:lpstr>8.9   Enum Type (Cont.)</vt:lpstr>
      <vt:lpstr>PowerPoint 演示文稿</vt:lpstr>
      <vt:lpstr>8.10  Garbage Collection</vt:lpstr>
      <vt:lpstr>8.10  Garbage Collection (Cont.)</vt:lpstr>
      <vt:lpstr>8.10  Garbage Collection (Cont.)</vt:lpstr>
      <vt:lpstr>PowerPoint 演示文稿</vt:lpstr>
      <vt:lpstr>8.11  static Class Members</vt:lpstr>
      <vt:lpstr>8.11  static Class Members (Cont.)</vt:lpstr>
      <vt:lpstr>8.11  static Class Members (Cont.)</vt:lpstr>
      <vt:lpstr>8.11  static Class Members (Cont.)</vt:lpstr>
      <vt:lpstr>PowerPoint 演示文稿</vt:lpstr>
      <vt:lpstr>PowerPoint 演示文稿</vt:lpstr>
      <vt:lpstr>PowerPoint 演示文稿</vt:lpstr>
      <vt:lpstr>PowerPoint 演示文稿</vt:lpstr>
      <vt:lpstr>PowerPoint 演示文稿</vt:lpstr>
      <vt:lpstr>8.11  static Class Members (Cont.)</vt:lpstr>
      <vt:lpstr>PowerPoint 演示文稿</vt:lpstr>
      <vt:lpstr>PowerPoint 演示文稿</vt:lpstr>
      <vt:lpstr>PowerPoint 演示文稿</vt:lpstr>
      <vt:lpstr>8.11  static Class Members (Cont.)</vt:lpstr>
      <vt:lpstr>8.12  static Import</vt:lpstr>
      <vt:lpstr>8.12  static Import (Cont.)</vt:lpstr>
      <vt:lpstr>PowerPoint 演示文稿</vt:lpstr>
      <vt:lpstr>PowerPoint 演示文稿</vt:lpstr>
      <vt:lpstr>8.13  final Instance Variables</vt:lpstr>
      <vt:lpstr>8.13  final Instance Variables (cont.)</vt:lpstr>
      <vt:lpstr>PowerPoint 演示文稿</vt:lpstr>
      <vt:lpstr>PowerPoint 演示文稿</vt:lpstr>
      <vt:lpstr>PowerPoint 演示文稿</vt:lpstr>
      <vt:lpstr>PowerPoint 演示文稿</vt:lpstr>
      <vt:lpstr>8.14  Time Class Case Study: Creating Packages </vt:lpstr>
      <vt:lpstr>8.14  Time Class Case Study: Creating Packages (Cont.)</vt:lpstr>
      <vt:lpstr>8.15  Time Class Case Study: Creating Packages (Cont.)</vt:lpstr>
      <vt:lpstr>PowerPoint 演示文稿</vt:lpstr>
      <vt:lpstr>PowerPoint 演示文稿</vt:lpstr>
      <vt:lpstr>8.14  Time Class Case Study: Creating Packages (Cont.)</vt:lpstr>
      <vt:lpstr>8.14  Time Class Case Study: Creating Packages (Cont.)</vt:lpstr>
      <vt:lpstr>8.14  Time Class Case Study: Creating Packages (Cont.)</vt:lpstr>
      <vt:lpstr>8.14  Time Class Case Study: Creating Packages (Cont.)</vt:lpstr>
      <vt:lpstr>8.14  Time Class Case Study: Creating Packages (Cont.)</vt:lpstr>
      <vt:lpstr>PowerPoint 演示文稿</vt:lpstr>
      <vt:lpstr>PowerPoint 演示文稿</vt:lpstr>
      <vt:lpstr>PowerPoint 演示文稿</vt:lpstr>
      <vt:lpstr>PowerPoint 演示文稿</vt:lpstr>
      <vt:lpstr>8.14  Time Class Case Study: Creating Packages (Cont.)</vt:lpstr>
      <vt:lpstr>8.14  Time Class Case Study: Creating Packages (Cont.)</vt:lpstr>
      <vt:lpstr>8.14  Time Class Case Study: Creating Packages (Cont.)</vt:lpstr>
      <vt:lpstr>8.15  Package Access</vt:lpstr>
      <vt:lpstr>PowerPoint 演示文稿</vt:lpstr>
      <vt:lpstr>PowerPoint 演示文稿</vt:lpstr>
      <vt:lpstr>PowerPoint 演示文稿</vt:lpstr>
      <vt:lpstr>8.16   Jar File</vt:lpstr>
      <vt:lpstr>PowerPoint 演示文稿</vt:lpstr>
      <vt:lpstr>PowerPoint 演示文稿</vt:lpstr>
      <vt:lpstr>How to make a JAVA application   - executable JAR archive (1)</vt:lpstr>
      <vt:lpstr>PowerPoint 演示文稿</vt:lpstr>
      <vt:lpstr>How to make a JAVA application   - executable JAR archive(2)</vt:lpstr>
      <vt:lpstr>How to make a JAVA application   - executable JAR archive</vt:lpstr>
      <vt:lpstr>How to make a JAVA application   - executable JAR archive(3)</vt:lpstr>
      <vt:lpstr>PowerPoint 演示文稿</vt:lpstr>
      <vt:lpstr>8.17  (Optional) GUI and Graphics Case Study: Using Objects with Graphics</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 Classes and Objects: A Deeper Look</dc:title>
  <dc:creator>paul</dc:creator>
  <cp:lastModifiedBy>Microsoft Office 用户</cp:lastModifiedBy>
  <cp:revision>62</cp:revision>
  <dcterms:created xsi:type="dcterms:W3CDTF">2009-05-09T15:31:54Z</dcterms:created>
  <dcterms:modified xsi:type="dcterms:W3CDTF">2020-03-02T01:47:43Z</dcterms:modified>
</cp:coreProperties>
</file>